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701" r:id="rId5"/>
    <p:sldMasterId id="2147483716" r:id="rId6"/>
    <p:sldMasterId id="2147483728" r:id="rId7"/>
    <p:sldMasterId id="2147483741" r:id="rId8"/>
  </p:sldMasterIdLst>
  <p:notesMasterIdLst>
    <p:notesMasterId r:id="rId155"/>
  </p:notesMasterIdLst>
  <p:handoutMasterIdLst>
    <p:handoutMasterId r:id="rId156"/>
  </p:handoutMasterIdLst>
  <p:sldIdLst>
    <p:sldId id="256" r:id="rId9"/>
    <p:sldId id="470" r:id="rId10"/>
    <p:sldId id="570" r:id="rId11"/>
    <p:sldId id="544" r:id="rId12"/>
    <p:sldId id="569" r:id="rId13"/>
    <p:sldId id="572" r:id="rId14"/>
    <p:sldId id="338" r:id="rId15"/>
    <p:sldId id="274" r:id="rId16"/>
    <p:sldId id="521" r:id="rId17"/>
    <p:sldId id="287" r:id="rId18"/>
    <p:sldId id="339" r:id="rId19"/>
    <p:sldId id="681" r:id="rId20"/>
    <p:sldId id="277" r:id="rId21"/>
    <p:sldId id="734" r:id="rId22"/>
    <p:sldId id="291" r:id="rId23"/>
    <p:sldId id="278" r:id="rId24"/>
    <p:sldId id="735" r:id="rId25"/>
    <p:sldId id="736" r:id="rId26"/>
    <p:sldId id="609" r:id="rId27"/>
    <p:sldId id="610" r:id="rId28"/>
    <p:sldId id="611" r:id="rId29"/>
    <p:sldId id="737" r:id="rId30"/>
    <p:sldId id="612" r:id="rId31"/>
    <p:sldId id="690" r:id="rId32"/>
    <p:sldId id="691" r:id="rId33"/>
    <p:sldId id="692" r:id="rId34"/>
    <p:sldId id="693" r:id="rId35"/>
    <p:sldId id="694" r:id="rId36"/>
    <p:sldId id="699" r:id="rId37"/>
    <p:sldId id="695" r:id="rId38"/>
    <p:sldId id="696" r:id="rId39"/>
    <p:sldId id="697" r:id="rId40"/>
    <p:sldId id="698" r:id="rId41"/>
    <p:sldId id="700" r:id="rId42"/>
    <p:sldId id="701" r:id="rId43"/>
    <p:sldId id="790" r:id="rId44"/>
    <p:sldId id="762" r:id="rId45"/>
    <p:sldId id="763" r:id="rId46"/>
    <p:sldId id="703" r:id="rId47"/>
    <p:sldId id="355" r:id="rId48"/>
    <p:sldId id="546" r:id="rId49"/>
    <p:sldId id="740" r:id="rId50"/>
    <p:sldId id="704" r:id="rId51"/>
    <p:sldId id="705" r:id="rId52"/>
    <p:sldId id="764" r:id="rId53"/>
    <p:sldId id="706" r:id="rId54"/>
    <p:sldId id="707" r:id="rId55"/>
    <p:sldId id="708" r:id="rId56"/>
    <p:sldId id="769" r:id="rId57"/>
    <p:sldId id="827" r:id="rId58"/>
    <p:sldId id="741" r:id="rId59"/>
    <p:sldId id="742" r:id="rId60"/>
    <p:sldId id="743" r:id="rId61"/>
    <p:sldId id="820" r:id="rId62"/>
    <p:sldId id="821" r:id="rId63"/>
    <p:sldId id="822" r:id="rId64"/>
    <p:sldId id="823" r:id="rId65"/>
    <p:sldId id="824" r:id="rId66"/>
    <p:sldId id="825" r:id="rId67"/>
    <p:sldId id="826" r:id="rId68"/>
    <p:sldId id="626" r:id="rId69"/>
    <p:sldId id="627" r:id="rId70"/>
    <p:sldId id="628" r:id="rId71"/>
    <p:sldId id="629" r:id="rId72"/>
    <p:sldId id="751" r:id="rId73"/>
    <p:sldId id="485" r:id="rId74"/>
    <p:sldId id="709" r:id="rId75"/>
    <p:sldId id="710" r:id="rId76"/>
    <p:sldId id="772" r:id="rId77"/>
    <p:sldId id="711" r:id="rId78"/>
    <p:sldId id="777" r:id="rId79"/>
    <p:sldId id="712" r:id="rId80"/>
    <p:sldId id="766" r:id="rId81"/>
    <p:sldId id="773" r:id="rId82"/>
    <p:sldId id="713" r:id="rId83"/>
    <p:sldId id="714" r:id="rId84"/>
    <p:sldId id="494" r:id="rId85"/>
    <p:sldId id="778" r:id="rId86"/>
    <p:sldId id="767" r:id="rId87"/>
    <p:sldId id="831" r:id="rId88"/>
    <p:sldId id="732" r:id="rId89"/>
    <p:sldId id="716" r:id="rId90"/>
    <p:sldId id="717" r:id="rId91"/>
    <p:sldId id="770" r:id="rId92"/>
    <p:sldId id="752" r:id="rId93"/>
    <p:sldId id="784" r:id="rId94"/>
    <p:sldId id="785" r:id="rId95"/>
    <p:sldId id="787" r:id="rId96"/>
    <p:sldId id="832" r:id="rId97"/>
    <p:sldId id="786" r:id="rId98"/>
    <p:sldId id="788" r:id="rId99"/>
    <p:sldId id="828" r:id="rId100"/>
    <p:sldId id="552" r:id="rId101"/>
    <p:sldId id="642" r:id="rId102"/>
    <p:sldId id="635" r:id="rId103"/>
    <p:sldId id="637" r:id="rId104"/>
    <p:sldId id="638" r:id="rId105"/>
    <p:sldId id="718" r:id="rId106"/>
    <p:sldId id="719" r:id="rId107"/>
    <p:sldId id="720" r:id="rId108"/>
    <p:sldId id="721" r:id="rId109"/>
    <p:sldId id="779" r:id="rId110"/>
    <p:sldId id="722" r:id="rId111"/>
    <p:sldId id="774" r:id="rId112"/>
    <p:sldId id="775" r:id="rId113"/>
    <p:sldId id="554" r:id="rId114"/>
    <p:sldId id="563" r:id="rId115"/>
    <p:sldId id="723" r:id="rId116"/>
    <p:sldId id="830" r:id="rId117"/>
    <p:sldId id="771" r:id="rId118"/>
    <p:sldId id="687" r:id="rId119"/>
    <p:sldId id="794" r:id="rId120"/>
    <p:sldId id="795" r:id="rId121"/>
    <p:sldId id="796" r:id="rId122"/>
    <p:sldId id="797" r:id="rId123"/>
    <p:sldId id="671" r:id="rId124"/>
    <p:sldId id="805" r:id="rId125"/>
    <p:sldId id="804" r:id="rId126"/>
    <p:sldId id="799" r:id="rId127"/>
    <p:sldId id="800" r:id="rId128"/>
    <p:sldId id="801" r:id="rId129"/>
    <p:sldId id="802" r:id="rId130"/>
    <p:sldId id="809" r:id="rId131"/>
    <p:sldId id="810" r:id="rId132"/>
    <p:sldId id="673" r:id="rId133"/>
    <p:sldId id="811" r:id="rId134"/>
    <p:sldId id="674" r:id="rId135"/>
    <p:sldId id="812" r:id="rId136"/>
    <p:sldId id="813" r:id="rId137"/>
    <p:sldId id="814" r:id="rId138"/>
    <p:sldId id="818" r:id="rId139"/>
    <p:sldId id="816" r:id="rId140"/>
    <p:sldId id="817" r:id="rId141"/>
    <p:sldId id="806" r:id="rId142"/>
    <p:sldId id="819" r:id="rId143"/>
    <p:sldId id="807" r:id="rId144"/>
    <p:sldId id="731" r:id="rId145"/>
    <p:sldId id="675" r:id="rId146"/>
    <p:sldId id="676" r:id="rId147"/>
    <p:sldId id="677" r:id="rId148"/>
    <p:sldId id="678" r:id="rId149"/>
    <p:sldId id="781" r:id="rId150"/>
    <p:sldId id="782" r:id="rId151"/>
    <p:sldId id="789" r:id="rId152"/>
    <p:sldId id="829" r:id="rId153"/>
    <p:sldId id="776" r:id="rId154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6349"/>
    <a:srgbClr val="E8EFEF"/>
    <a:srgbClr val="F6E0DB"/>
    <a:srgbClr val="FF33CC"/>
    <a:srgbClr val="CC0099"/>
    <a:srgbClr val="339933"/>
    <a:srgbClr val="FF99CC"/>
    <a:srgbClr val="C198E0"/>
    <a:srgbClr val="203864"/>
    <a:srgbClr val="37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2365" autoAdjust="0"/>
  </p:normalViewPr>
  <p:slideViewPr>
    <p:cSldViewPr>
      <p:cViewPr varScale="1">
        <p:scale>
          <a:sx n="108" d="100"/>
          <a:sy n="108" d="100"/>
        </p:scale>
        <p:origin x="13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48979"/>
    </p:cViewPr>
  </p:sorterViewPr>
  <p:notesViewPr>
    <p:cSldViewPr>
      <p:cViewPr varScale="1">
        <p:scale>
          <a:sx n="96" d="100"/>
          <a:sy n="96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theme" Target="theme/theme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60" Type="http://schemas.openxmlformats.org/officeDocument/2006/relationships/tableStyles" Target="tableStyle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53" Type="http://schemas.openxmlformats.org/officeDocument/2006/relationships/slide" Target="slides/slide1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51" Type="http://schemas.openxmlformats.org/officeDocument/2006/relationships/slide" Target="slides/slide143.xml"/><Relationship Id="rId15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presProps" Target="pres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image" Target="../media/image1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image" Target="../media/image1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64B13-6AED-4A55-9F5D-FF9DA7DF50D2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 sample no worth check for normality</a:t>
            </a:r>
          </a:p>
          <a:p>
            <a:pPr eaLnBrk="1" hangingPunct="1"/>
            <a:r>
              <a:rPr lang="en-GB" smtClean="0"/>
              <a:t>Parametric only when it’s big sample go for non parametric if you are unsure do both the non parametric is more efficient to find a difference</a:t>
            </a:r>
          </a:p>
          <a:p>
            <a:pPr eaLnBrk="1" hangingPunct="1"/>
            <a:r>
              <a:rPr lang="en-GB" smtClean="0"/>
              <a:t>Can ask to run a test if there is a departure from normality</a:t>
            </a:r>
          </a:p>
        </p:txBody>
      </p:sp>
    </p:spTree>
    <p:extLst>
      <p:ext uri="{BB962C8B-B14F-4D97-AF65-F5344CB8AC3E}">
        <p14:creationId xmlns:p14="http://schemas.microsoft.com/office/powerpoint/2010/main" val="65164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7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9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  <a:latin typeface="Droid Sans"/>
              </a:rPr>
              <a:t>The values in our data are ranked and sorted, and each value is then compared to the expected value that the score should have in a normal distribution. If our data are normally distributed, the values in our data should have approximately the same values as those from a normal distribution, which would result in a straight diagonal line.</a:t>
            </a:r>
            <a:endParaRPr lang="fr-FR" sz="12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5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4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BDFB8-29B2-4E87-AE7B-F2CAA21AA0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75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3236-C8AF-4C56-8B12-ADA054CF6F88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341040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0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6077-ED1D-4A88-8D53-D3FC5D63AE2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Departure from normality +</a:t>
            </a:r>
            <a:r>
              <a:rPr lang="en-GB" dirty="0" err="1" smtClean="0"/>
              <a:t>vely</a:t>
            </a:r>
            <a:r>
              <a:rPr lang="en-GB" dirty="0" smtClean="0"/>
              <a:t> </a:t>
            </a:r>
            <a:r>
              <a:rPr lang="en-GB" dirty="0" err="1" smtClean="0"/>
              <a:t>skewd</a:t>
            </a:r>
            <a:r>
              <a:rPr lang="en-GB" dirty="0" smtClean="0"/>
              <a:t> most common </a:t>
            </a:r>
          </a:p>
        </p:txBody>
      </p:sp>
    </p:spTree>
    <p:extLst>
      <p:ext uri="{BB962C8B-B14F-4D97-AF65-F5344CB8AC3E}">
        <p14:creationId xmlns:p14="http://schemas.microsoft.com/office/powerpoint/2010/main" val="123915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85877-4405-49B8-AE79-26E3D50952B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Variance must be same in the groups or similar </a:t>
            </a:r>
          </a:p>
          <a:p>
            <a:pPr eaLnBrk="1" hangingPunct="1"/>
            <a:r>
              <a:rPr lang="en-GB" smtClean="0"/>
              <a:t>Interval data: in all group ypu measure data in the same way</a:t>
            </a:r>
          </a:p>
          <a:p>
            <a:pPr eaLnBrk="1" hangingPunct="1"/>
            <a:r>
              <a:rPr lang="en-GB" smtClean="0"/>
              <a:t>Independence you have to know if it is or not tests are different in this case</a:t>
            </a:r>
          </a:p>
        </p:txBody>
      </p:sp>
    </p:spTree>
    <p:extLst>
      <p:ext uri="{BB962C8B-B14F-4D97-AF65-F5344CB8AC3E}">
        <p14:creationId xmlns:p14="http://schemas.microsoft.com/office/powerpoint/2010/main" val="25289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7A235-FB9E-431D-99ED-786427E2D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336461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7A235-FB9E-431D-99ED-786427E2DD29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13417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63CA-EA67-4EB6-A4B1-682E2FD18F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WT vs mutant, totally independent</a:t>
            </a:r>
          </a:p>
          <a:p>
            <a:pPr eaLnBrk="1" hangingPunct="1"/>
            <a:r>
              <a:rPr lang="en-GB" smtClean="0"/>
              <a:t>Time 0 then treatment and look at time 1: look difference in one group in difference condition</a:t>
            </a:r>
          </a:p>
        </p:txBody>
      </p:sp>
    </p:spTree>
    <p:extLst>
      <p:ext uri="{BB962C8B-B14F-4D97-AF65-F5344CB8AC3E}">
        <p14:creationId xmlns:p14="http://schemas.microsoft.com/office/powerpoint/2010/main" val="9907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1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3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8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4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4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10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6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3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5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4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7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4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70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04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6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8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58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1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7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3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71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57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8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49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4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3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18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7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8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61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3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8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62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76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31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12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6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69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33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6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59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49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21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9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71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08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89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2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49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89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70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04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2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23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16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9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15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54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2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7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52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606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266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2510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31575"/>
          </a:xfrm>
        </p:spPr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207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86633" y="1039976"/>
            <a:ext cx="9665436" cy="540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3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53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3972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2543-D03C-4A03-800A-22AE61661550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745A-633A-4455-9C91-67DA1C27042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E10B-A2C5-4A21-86DA-516999DF40C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8CC0-2FEB-4526-886E-67D584B6E29B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64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7"/>
            <a:ext cx="600812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17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9.xml"/><Relationship Id="rId5" Type="http://schemas.openxmlformats.org/officeDocument/2006/relationships/image" Target="../media/image135.png"/><Relationship Id="rId4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0.xml"/><Relationship Id="rId5" Type="http://schemas.openxmlformats.org/officeDocument/2006/relationships/image" Target="../media/image136.png"/><Relationship Id="rId4" Type="http://schemas.openxmlformats.org/officeDocument/2006/relationships/image" Target="../media/image100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4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0.png"/><Relationship Id="rId11" Type="http://schemas.openxmlformats.org/officeDocument/2006/relationships/image" Target="../media/image139.emf"/><Relationship Id="rId5" Type="http://schemas.openxmlformats.org/officeDocument/2006/relationships/image" Target="../media/image138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4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46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48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50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52.emf"/><Relationship Id="rId4" Type="http://schemas.openxmlformats.org/officeDocument/2006/relationships/oleObject" Target="../embeddings/oleObject2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5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53.emf"/><Relationship Id="rId4" Type="http://schemas.openxmlformats.org/officeDocument/2006/relationships/oleObject" Target="../embeddings/oleObject2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55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71.emf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2.emf"/><Relationship Id="rId10" Type="http://schemas.openxmlformats.org/officeDocument/2006/relationships/image" Target="NULL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slideLayout" Target="../slideLayouts/slideLayout51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71.emf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3.emf"/><Relationship Id="rId10" Type="http://schemas.openxmlformats.org/officeDocument/2006/relationships/image" Target="NULL"/><Relationship Id="rId4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9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081" y="2262157"/>
            <a:ext cx="8351838" cy="2333687"/>
          </a:xfrm>
        </p:spPr>
        <p:txBody>
          <a:bodyPr/>
          <a:lstStyle/>
          <a:p>
            <a:r>
              <a:rPr lang="en-GB" sz="4800" b="1" dirty="0" smtClean="0">
                <a:solidFill>
                  <a:srgbClr val="203864"/>
                </a:solidFill>
              </a:rPr>
              <a:t>Analysis </a:t>
            </a:r>
            <a:r>
              <a:rPr lang="en-GB" sz="4800" b="1" dirty="0">
                <a:solidFill>
                  <a:srgbClr val="203864"/>
                </a:solidFill>
              </a:rPr>
              <a:t>of Quantitative </a:t>
            </a:r>
            <a:r>
              <a:rPr lang="en-GB" sz="4800" b="1" dirty="0" smtClean="0">
                <a:solidFill>
                  <a:srgbClr val="203864"/>
                </a:solidFill>
              </a:rPr>
              <a:t>data</a:t>
            </a:r>
            <a:r>
              <a:rPr lang="en-GB" b="1" dirty="0" smtClean="0">
                <a:solidFill>
                  <a:srgbClr val="203864"/>
                </a:solidFill>
              </a:rPr>
              <a:t/>
            </a:r>
            <a:br>
              <a:rPr lang="en-GB" b="1" dirty="0" smtClean="0">
                <a:solidFill>
                  <a:srgbClr val="203864"/>
                </a:solidFill>
              </a:rPr>
            </a:br>
            <a:r>
              <a:rPr lang="en-GB" sz="2000" dirty="0" smtClean="0">
                <a:solidFill>
                  <a:srgbClr val="203864"/>
                </a:solidFill>
              </a:rPr>
              <a:t>Anne </a:t>
            </a:r>
            <a:r>
              <a:rPr lang="en-GB" sz="2000" dirty="0">
                <a:solidFill>
                  <a:srgbClr val="203864"/>
                </a:solidFill>
              </a:rPr>
              <a:t>Segonds-Pichon</a:t>
            </a:r>
            <a:r>
              <a:rPr lang="en-GB" sz="2000" b="1" dirty="0">
                <a:solidFill>
                  <a:srgbClr val="203864"/>
                </a:solidFill>
              </a:rPr>
              <a:t/>
            </a:r>
            <a:br>
              <a:rPr lang="en-GB" sz="2000" b="1" dirty="0">
                <a:solidFill>
                  <a:srgbClr val="203864"/>
                </a:solidFill>
              </a:rPr>
            </a:br>
            <a:r>
              <a:rPr lang="en-GB" sz="2000" dirty="0" smtClean="0">
                <a:solidFill>
                  <a:srgbClr val="203864"/>
                </a:solidFill>
              </a:rPr>
              <a:t>v2020-09</a:t>
            </a:r>
            <a:endParaRPr lang="en-GB" sz="2000" dirty="0">
              <a:solidFill>
                <a:srgbClr val="203864"/>
              </a:solidFill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9" y="127575"/>
            <a:ext cx="1657332" cy="185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558181"/>
            <a:ext cx="11809312" cy="51831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GB" b="1" i="1" u="sng" dirty="0" smtClean="0">
                <a:solidFill>
                  <a:srgbClr val="0070C0"/>
                </a:solidFill>
              </a:rPr>
              <a:t>Second assumption</a:t>
            </a:r>
            <a:r>
              <a:rPr lang="en-GB" b="1" i="1" u="sng" dirty="0">
                <a:solidFill>
                  <a:srgbClr val="0070C0"/>
                </a:solidFill>
              </a:rPr>
              <a:t>: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u="sng" dirty="0" smtClean="0">
                <a:solidFill>
                  <a:srgbClr val="0070C0"/>
                </a:solidFill>
              </a:rPr>
              <a:t>Homoscedasticity (Homogeneity in variance)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variance should not change systematically throughout the data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u="sng" dirty="0" smtClean="0">
                <a:solidFill>
                  <a:srgbClr val="0070C0"/>
                </a:solidFill>
              </a:rPr>
              <a:t>Third assumption:</a:t>
            </a:r>
            <a:r>
              <a:rPr lang="en-GB" b="1" i="1" dirty="0" smtClean="0"/>
              <a:t> </a:t>
            </a:r>
            <a:r>
              <a:rPr lang="en-GB" b="1" i="1" u="sng" dirty="0" smtClean="0">
                <a:solidFill>
                  <a:srgbClr val="0070C0"/>
                </a:solidFill>
              </a:rPr>
              <a:t>Interval data (linearity)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distance between points of the scale should be equal at all parts along the scale.</a:t>
            </a:r>
          </a:p>
          <a:p>
            <a:pPr lvl="2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u="sng" dirty="0" smtClean="0">
                <a:solidFill>
                  <a:srgbClr val="0070C0"/>
                </a:solidFill>
              </a:rPr>
              <a:t>Fourth assumption:</a:t>
            </a:r>
            <a:r>
              <a:rPr lang="en-GB" b="1" i="1" dirty="0" smtClean="0"/>
              <a:t> </a:t>
            </a:r>
            <a:r>
              <a:rPr lang="en-GB" b="1" i="1" u="sng" dirty="0" smtClean="0">
                <a:solidFill>
                  <a:srgbClr val="0070C0"/>
                </a:solidFill>
              </a:rPr>
              <a:t>Independence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Data from different subjects are independent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Values corresponding to one subject do not influence the values corresponding to another subject.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Important in repeated measures experiments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3018438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3352" y="2010763"/>
            <a:ext cx="5492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(x=alcohol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y=attractiveness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width=0.1) 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3" y="3305116"/>
            <a:ext cx="4302362" cy="2655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0131" y="2133873"/>
            <a:ext cx="5368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oggles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y=attractiveness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398" y="3300554"/>
            <a:ext cx="4317146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55" y="1149857"/>
            <a:ext cx="570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As always, first step: get to know the data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5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312" y="1212295"/>
            <a:ext cx="818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fill=gender))+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(alpha=0.5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67" y="2897662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352" y="1197412"/>
            <a:ext cx="818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attractiveness, fill=alcohol))+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(alpha=0.5)+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92494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6" y="980728"/>
            <a:ext cx="66479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y=attractiveness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829852"/>
            <a:ext cx="5760640" cy="35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Variance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99CC"/>
                </a:solidFill>
                <a:latin typeface="+mn-lt"/>
                <a:cs typeface="Arial" panose="020B0604020202020204" pitchFamily="34" charset="0"/>
              </a:rPr>
              <a:t>Checking the assumptions</a:t>
            </a:r>
            <a:endParaRPr lang="en-GB" sz="4000" b="1" dirty="0">
              <a:solidFill>
                <a:srgbClr val="FF99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33" y="1340768"/>
            <a:ext cx="8494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 = attractiveness, colour=gender))+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"Accent")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429000"/>
            <a:ext cx="5334462" cy="329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2224" y="5805264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11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636605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1512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Variance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99CC"/>
                </a:solidFill>
                <a:latin typeface="+mn-lt"/>
                <a:cs typeface="Arial" panose="020B0604020202020204" pitchFamily="34" charset="0"/>
              </a:rPr>
              <a:t>Checking the assumptions</a:t>
            </a:r>
            <a:endParaRPr lang="en-GB" sz="4000" b="1" dirty="0">
              <a:solidFill>
                <a:srgbClr val="FF99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56" y="1601505"/>
            <a:ext cx="57246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alcohol)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988410"/>
            <a:ext cx="5829805" cy="15927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61505" y="3028802"/>
            <a:ext cx="936104" cy="15523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13818" y="4809346"/>
            <a:ext cx="74174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0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gender*alcohol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5653943"/>
            <a:ext cx="4915326" cy="65537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25401" y="5701596"/>
            <a:ext cx="936104" cy="6077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505846" y="3492381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8208" y="5662307"/>
            <a:ext cx="390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Second 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25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31504" y="1898458"/>
          <a:ext cx="3888432" cy="124251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0.1614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512" y="1268760"/>
            <a:ext cx="37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With significant </a:t>
            </a:r>
            <a:r>
              <a:rPr lang="en-GB" sz="1800" u="sng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interaction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(real data)</a:t>
            </a:r>
            <a:endParaRPr lang="en-GB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59497" y="4437116"/>
          <a:ext cx="4104456" cy="1296140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7.292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3.646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0.06872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0.9337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5026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2513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47.37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(1, 42) = 8.257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0.0063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2228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53.05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504" y="3861048"/>
            <a:ext cx="4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Without significant interaction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(fake data)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45066"/>
            <a:ext cx="4140795" cy="26159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333661"/>
              </p:ext>
            </p:extLst>
          </p:nvPr>
        </p:nvGraphicFramePr>
        <p:xfrm>
          <a:off x="6154738" y="4068763"/>
          <a:ext cx="40703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38" name="Prism 7" r:id="rId4" imgW="4679766" imgH="3002080" progId="Prism7.Document">
                  <p:embed/>
                </p:oleObj>
              </mc:Choice>
              <mc:Fallback>
                <p:oleObj name="Prism 7" r:id="rId4" imgW="4679766" imgH="300208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4738" y="4068763"/>
                        <a:ext cx="407035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11293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472" y="987215"/>
            <a:ext cx="91101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attractiveness~alcohol+gender+alcohol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336" y="5589240"/>
            <a:ext cx="117664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 there is a significant effect of alcohol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on the way the attractiveness of a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is perceived but it varies significantly between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genders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(p=7.99e-05). </a:t>
            </a:r>
            <a:endParaRPr lang="en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With 2 pints or less, boys seem to be very slightly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picky about their date than girls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but not significantly so) but with 4 pints the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is reversed and significant (p=0.0003)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8"/>
            <a:ext cx="4602879" cy="1127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336" y="3061323"/>
            <a:ext cx="64940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gender)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2" y="4457960"/>
            <a:ext cx="7376799" cy="10592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495" y="2593098"/>
            <a:ext cx="3512273" cy="2529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406" y="2262870"/>
            <a:ext cx="4317605" cy="26645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812135" y="4530054"/>
            <a:ext cx="859930" cy="9782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9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456" y="1533529"/>
            <a:ext cx="458811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gender)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add_xy_position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 "alcohol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ungroup()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" y="2923707"/>
            <a:ext cx="7567316" cy="93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3937355"/>
            <a:ext cx="4732526" cy="2920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02992" y="2923707"/>
            <a:ext cx="2808312" cy="937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8456" y="4581128"/>
            <a:ext cx="7096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colour = gender))+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"Dark2")</a:t>
            </a:r>
          </a:p>
          <a:p>
            <a:endParaRPr lang="fr-FR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68" y="851238"/>
            <a:ext cx="569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kern="0" dirty="0" err="1" smtClean="0">
                <a:solidFill>
                  <a:schemeClr val="accent3">
                    <a:lumMod val="50000"/>
                  </a:schemeClr>
                </a:solidFill>
              </a:rPr>
              <a:t>ggpubr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kern="0" dirty="0">
                <a:solidFill>
                  <a:schemeClr val="accent3">
                    <a:lumMod val="50000"/>
                  </a:schemeClr>
                </a:solidFill>
              </a:rPr>
              <a:t>package #</a:t>
            </a:r>
          </a:p>
        </p:txBody>
      </p:sp>
    </p:spTree>
    <p:extLst>
      <p:ext uri="{BB962C8B-B14F-4D97-AF65-F5344CB8AC3E}">
        <p14:creationId xmlns:p14="http://schemas.microsoft.com/office/powerpoint/2010/main" val="15669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2" y="2997972"/>
            <a:ext cx="8192210" cy="81541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456" y="1533529"/>
            <a:ext cx="458811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gender)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p.adj.signif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add_xy_position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 "alcohol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ungroup()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5960" y="2918524"/>
            <a:ext cx="2650552" cy="9252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8456" y="4581128"/>
            <a:ext cx="7096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colour = gender))+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"Dark2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68" y="851238"/>
            <a:ext cx="1015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kern="0" dirty="0" err="1" smtClean="0">
                <a:solidFill>
                  <a:schemeClr val="accent3">
                    <a:lumMod val="50000"/>
                  </a:schemeClr>
                </a:solidFill>
              </a:rPr>
              <a:t>ggpubr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kern="0" dirty="0">
                <a:solidFill>
                  <a:schemeClr val="accent3">
                    <a:lumMod val="50000"/>
                  </a:schemeClr>
                </a:solidFill>
              </a:rPr>
              <a:t>package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b="1" kern="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GB" sz="2400" b="1" kern="0" dirty="0" smtClean="0">
                <a:solidFill>
                  <a:srgbClr val="7030A0"/>
                </a:solidFill>
                <a:latin typeface="+mn-lt"/>
              </a:rPr>
              <a:t>ctual p-values rather than NS or *</a:t>
            </a:r>
            <a:endParaRPr lang="en-GB" sz="2400" b="1" kern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3832" y="2975507"/>
            <a:ext cx="1152128" cy="8378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4077072"/>
            <a:ext cx="4063826" cy="25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268760"/>
            <a:ext cx="11953328" cy="5472112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difference between my groups regarding the variable I am measuring?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are the mice in the group A heavier than those in group B?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2 groups</a:t>
            </a:r>
            <a:r>
              <a:rPr lang="en-GB" sz="1800" dirty="0"/>
              <a:t>: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Student’s </a:t>
            </a:r>
            <a:r>
              <a:rPr lang="en-GB" sz="2200" b="1" i="1" dirty="0">
                <a:solidFill>
                  <a:srgbClr val="CC0099"/>
                </a:solidFill>
              </a:rPr>
              <a:t>t</a:t>
            </a:r>
            <a:r>
              <a:rPr lang="en-GB" sz="2200" b="1" dirty="0">
                <a:solidFill>
                  <a:srgbClr val="CC0099"/>
                </a:solidFill>
              </a:rPr>
              <a:t>-test</a:t>
            </a:r>
            <a:r>
              <a:rPr lang="en-GB" sz="2200" dirty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b="1" dirty="0">
                <a:solidFill>
                  <a:srgbClr val="CC0099"/>
                </a:solidFill>
              </a:rPr>
              <a:t>Mann-Whitney/Wilcoxon rank sum test</a:t>
            </a:r>
          </a:p>
          <a:p>
            <a:pPr lvl="3" eaLnBrk="1" hangingPunct="1">
              <a:lnSpc>
                <a:spcPct val="80000"/>
              </a:lnSpc>
            </a:pPr>
            <a:endParaRPr lang="en-GB" sz="800" b="1" dirty="0">
              <a:solidFill>
                <a:srgbClr val="FF33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more than 2 groups: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Analysis of variance (one-way </a:t>
            </a:r>
            <a:r>
              <a:rPr lang="en-GB" sz="2200" b="1" dirty="0" smtClean="0">
                <a:solidFill>
                  <a:srgbClr val="CC0099"/>
                </a:solidFill>
              </a:rPr>
              <a:t>and two-way ANOVA</a:t>
            </a:r>
            <a:r>
              <a:rPr lang="en-GB" sz="2200" b="1" dirty="0">
                <a:solidFill>
                  <a:srgbClr val="CC0099"/>
                </a:solidFill>
              </a:rPr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b="1" dirty="0" err="1">
                <a:solidFill>
                  <a:srgbClr val="CC0099"/>
                </a:solidFill>
              </a:rPr>
              <a:t>Kruskal</a:t>
            </a:r>
            <a:r>
              <a:rPr lang="en-GB" sz="2200" b="1" dirty="0">
                <a:solidFill>
                  <a:srgbClr val="CC0099"/>
                </a:solidFill>
              </a:rPr>
              <a:t> Wallis (one-way ANOVA equivalent</a:t>
            </a:r>
            <a:r>
              <a:rPr lang="en-GB" sz="2200" b="1" dirty="0" smtClean="0">
                <a:solidFill>
                  <a:srgbClr val="CC0099"/>
                </a:solidFill>
              </a:rPr>
              <a:t>)</a:t>
            </a:r>
            <a:endParaRPr lang="en-GB" sz="2200" b="1" dirty="0">
              <a:solidFill>
                <a:srgbClr val="CC0099"/>
              </a:solidFill>
            </a:endParaRPr>
          </a:p>
          <a:p>
            <a:pPr lvl="3" eaLnBrk="1" hangingPunct="1">
              <a:lnSpc>
                <a:spcPct val="80000"/>
              </a:lnSpc>
            </a:pPr>
            <a:endParaRPr lang="en-GB" sz="16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relationship between my 2 (continuous) variables?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is there a relationship between the daily intake in calories and an increase in body weight?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Test: </a:t>
            </a:r>
            <a:r>
              <a:rPr lang="en-GB" b="1" dirty="0">
                <a:solidFill>
                  <a:srgbClr val="CC0099"/>
                </a:solidFill>
              </a:rPr>
              <a:t>Correlation</a:t>
            </a:r>
            <a:r>
              <a:rPr lang="en-GB" dirty="0">
                <a:solidFill>
                  <a:srgbClr val="CC0099"/>
                </a:solidFill>
              </a:rPr>
              <a:t> (parametric or non-parametric)</a:t>
            </a: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Analysis of Quantitative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271" y="1867437"/>
            <a:ext cx="611257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alcohol)%&gt;%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(mean=mean(attractiveness))%&gt;%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-&gt;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goggles.summary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35" y="3919690"/>
            <a:ext cx="4622814" cy="2852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955" y="1149857"/>
            <a:ext cx="666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Now a quick way to have a look at the interaction</a:t>
            </a:r>
            <a:endParaRPr lang="en-GB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16" y="1649079"/>
            <a:ext cx="4046571" cy="166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66" y="3165936"/>
            <a:ext cx="98796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goggles.summary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(x=alcohol, y= mean, colour=gender, group=gender))+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8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1889829"/>
            <a:ext cx="11737304" cy="30783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0" dirty="0" smtClean="0">
                <a:solidFill>
                  <a:srgbClr val="0070C0"/>
                </a:solidFill>
                <a:latin typeface="Calibri" panose="020F0502020204030204"/>
              </a:rPr>
              <a:t>One variable X and One variable 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</a:rPr>
              <a:t>One predictor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u="sng" kern="0" dirty="0" smtClean="0">
                <a:solidFill>
                  <a:srgbClr val="0070C0"/>
                </a:solidFill>
                <a:latin typeface="Calibri" panose="020F0502020204030204"/>
              </a:rPr>
              <a:t>Correlation</a:t>
            </a:r>
            <a:endParaRPr kumimoji="0" lang="en-GB" sz="4800" b="1" i="0" u="sng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08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9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7708410" y="5196397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473" y="227987"/>
            <a:ext cx="8019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ratio and Correlation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77" y="2138634"/>
            <a:ext cx="876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behaviour between variable x and variable y.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15586" y="5117315"/>
            <a:ext cx="1852539" cy="55155"/>
            <a:chOff x="1917393" y="3448675"/>
            <a:chExt cx="1966079" cy="58536"/>
          </a:xfrm>
        </p:grpSpPr>
        <p:sp>
          <p:nvSpPr>
            <p:cNvPr id="46" name="object 25"/>
            <p:cNvSpPr/>
            <p:nvPr/>
          </p:nvSpPr>
          <p:spPr>
            <a:xfrm>
              <a:off x="1917393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26"/>
            <p:cNvSpPr/>
            <p:nvPr/>
          </p:nvSpPr>
          <p:spPr>
            <a:xfrm>
              <a:off x="1917393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27"/>
            <p:cNvSpPr/>
            <p:nvPr/>
          </p:nvSpPr>
          <p:spPr>
            <a:xfrm>
              <a:off x="3676462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28"/>
            <p:cNvSpPr/>
            <p:nvPr/>
          </p:nvSpPr>
          <p:spPr>
            <a:xfrm>
              <a:off x="3676462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object 25"/>
          <p:cNvSpPr/>
          <p:nvPr/>
        </p:nvSpPr>
        <p:spPr>
          <a:xfrm>
            <a:off x="2055531" y="5197201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2055531" y="5142045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bject 4"/>
          <p:cNvSpPr/>
          <p:nvPr/>
        </p:nvSpPr>
        <p:spPr>
          <a:xfrm>
            <a:off x="2469777" y="5168894"/>
            <a:ext cx="1282290" cy="45719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526" y="0"/>
                </a:lnTo>
              </a:path>
            </a:pathLst>
          </a:custGeom>
          <a:ln w="1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65373" y="47389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613" y="5147393"/>
            <a:ext cx="140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variability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0381" y="4588019"/>
            <a:ext cx="3530444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34294" y="4639898"/>
            <a:ext cx="1192379" cy="44689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0383" y="3783867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covariance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5198" y="4092725"/>
            <a:ext cx="473370" cy="53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63295" y="4107895"/>
            <a:ext cx="432705" cy="45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182421" y="5205465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641" y="2691329"/>
            <a:ext cx="2161789" cy="768535"/>
            <a:chOff x="8413587" y="1968349"/>
            <a:chExt cx="2161789" cy="768535"/>
          </a:xfrm>
        </p:grpSpPr>
        <p:sp>
          <p:nvSpPr>
            <p:cNvPr id="65" name="object 4"/>
            <p:cNvSpPr/>
            <p:nvPr/>
          </p:nvSpPr>
          <p:spPr>
            <a:xfrm>
              <a:off x="8470346" y="2374707"/>
              <a:ext cx="1044084" cy="0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5358" y="1979243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13587" y="2336774"/>
              <a:ext cx="1206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4"/>
            <p:cNvSpPr/>
            <p:nvPr/>
          </p:nvSpPr>
          <p:spPr>
            <a:xfrm>
              <a:off x="9857186" y="2363812"/>
              <a:ext cx="601524" cy="45719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73812" y="1968349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802407" y="2325880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492588" y="212960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blipFill>
                <a:blip r:embed="rId3"/>
                <a:stretch>
                  <a:fillRect l="-571" r="-24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nary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−1</m:t>
                              </m:r>
                            </m:e>
                          </m:d>
                          <m: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6142256" y="5191753"/>
            <a:ext cx="1532173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8091" y="6278647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Deviation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50" idx="0"/>
          </p:cNvCxnSpPr>
          <p:nvPr/>
        </p:nvCxnSpPr>
        <p:spPr>
          <a:xfrm flipH="1" flipV="1">
            <a:off x="5567884" y="5715169"/>
            <a:ext cx="700901" cy="563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0" idx="0"/>
          </p:cNvCxnSpPr>
          <p:nvPr/>
        </p:nvCxnSpPr>
        <p:spPr>
          <a:xfrm flipV="1">
            <a:off x="6268785" y="5723377"/>
            <a:ext cx="1575461" cy="5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44098" y="4747746"/>
            <a:ext cx="367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202" y="2845644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 of correlation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04" y="859924"/>
            <a:ext cx="2631792" cy="124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8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2"/>
    </mc:Choice>
    <mc:Fallback xmlns="">
      <p:transition spd="slow" advTm="50512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283" y="1078834"/>
            <a:ext cx="12025336" cy="54915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Most widely-used correlation coefficient:</a:t>
            </a:r>
          </a:p>
          <a:p>
            <a:pPr lvl="1" eaLnBrk="1" hangingPunct="1"/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Pearson product-moment correlation coefficient “r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</a:t>
            </a:r>
          </a:p>
          <a:p>
            <a:pPr lvl="1" eaLnBrk="1" hangingPunct="1"/>
            <a:endParaRPr lang="en-GB" sz="1200" b="1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</a:rPr>
              <a:t>magnitude</a:t>
            </a:r>
            <a:r>
              <a:rPr lang="en-GB" sz="2400" dirty="0">
                <a:latin typeface="Calibri" panose="020F0502020204030204" pitchFamily="34" charset="0"/>
              </a:rPr>
              <a:t> and the </a:t>
            </a:r>
            <a:r>
              <a:rPr lang="en-GB" sz="2400" b="1" dirty="0">
                <a:latin typeface="Calibri" panose="020F0502020204030204" pitchFamily="34" charset="0"/>
              </a:rPr>
              <a:t>direction</a:t>
            </a:r>
            <a:r>
              <a:rPr lang="en-GB" sz="2400" dirty="0">
                <a:latin typeface="Calibri" panose="020F0502020204030204" pitchFamily="34" charset="0"/>
              </a:rPr>
              <a:t> of the relation between 2 variables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It is designed to range in value between </a:t>
            </a:r>
            <a:r>
              <a:rPr lang="en-GB" sz="2400" b="1" dirty="0">
                <a:latin typeface="Calibri" panose="020F0502020204030204" pitchFamily="34" charset="0"/>
              </a:rPr>
              <a:t>-1 and +</a:t>
            </a:r>
            <a:r>
              <a:rPr lang="en-GB" sz="2400" b="1" dirty="0" smtClean="0">
                <a:latin typeface="Calibri" panose="020F0502020204030204" pitchFamily="34" charset="0"/>
              </a:rPr>
              <a:t>1</a:t>
            </a:r>
          </a:p>
          <a:p>
            <a:pPr lvl="2"/>
            <a:r>
              <a:rPr lang="en-GB" sz="2400" b="1" dirty="0" smtClean="0">
                <a:latin typeface="Calibri" panose="020F0502020204030204" pitchFamily="34" charset="0"/>
              </a:rPr>
              <a:t>-0.6 </a:t>
            </a:r>
            <a:r>
              <a:rPr lang="en-GB" sz="2400" dirty="0" smtClean="0">
                <a:latin typeface="Calibri" panose="020F0502020204030204" pitchFamily="34" charset="0"/>
              </a:rPr>
              <a:t>&lt; r &gt; </a:t>
            </a:r>
            <a:r>
              <a:rPr lang="en-GB" sz="2400" b="1" dirty="0" smtClean="0">
                <a:latin typeface="Calibri" panose="020F0502020204030204" pitchFamily="34" charset="0"/>
              </a:rPr>
              <a:t>+0.6 </a:t>
            </a:r>
            <a:r>
              <a:rPr lang="en-GB" sz="2400" dirty="0" smtClean="0">
                <a:latin typeface="Calibri" panose="020F0502020204030204" pitchFamily="34" charset="0"/>
              </a:rPr>
              <a:t>: exciting</a:t>
            </a:r>
            <a:endParaRPr lang="en-GB" sz="2400" dirty="0">
              <a:latin typeface="Calibri" panose="020F0502020204030204" pitchFamily="34" charset="0"/>
            </a:endParaRPr>
          </a:p>
          <a:p>
            <a:pPr lvl="1" eaLnBrk="1" hangingPunct="1"/>
            <a:endParaRPr lang="en-GB" sz="24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1"/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Coefficient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determination 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“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r</a:t>
            </a:r>
            <a:r>
              <a:rPr lang="en-GB" b="1" baseline="300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 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400" dirty="0" smtClean="0">
                <a:latin typeface="Calibri" panose="020F0502020204030204" pitchFamily="34" charset="0"/>
              </a:rPr>
              <a:t>It </a:t>
            </a:r>
            <a:r>
              <a:rPr lang="en-GB" sz="2400" dirty="0">
                <a:latin typeface="Calibri" panose="020F0502020204030204" pitchFamily="34" charset="0"/>
              </a:rPr>
              <a:t>gives </a:t>
            </a:r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proportion of variance in Y that can be explained by </a:t>
            </a:r>
            <a:r>
              <a:rPr lang="en-GB" sz="2400" dirty="0" smtClean="0">
                <a:latin typeface="Calibri" panose="020F0502020204030204" pitchFamily="34" charset="0"/>
              </a:rPr>
              <a:t>X (in percentage).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 helps with the interpretation of r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It’s basically the </a:t>
            </a:r>
            <a:r>
              <a:rPr lang="en-GB" sz="2400" b="1" dirty="0" smtClean="0">
                <a:latin typeface="Calibri" panose="020F0502020204030204" pitchFamily="34" charset="0"/>
              </a:rPr>
              <a:t>effect size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34" y="2564661"/>
            <a:ext cx="2659610" cy="192040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6652" y="188641"/>
            <a:ext cx="31786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7"/>
    </mc:Choice>
    <mc:Fallback xmlns="">
      <p:transition spd="slow" advTm="59657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3716524"/>
          <a:ext cx="3884613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4" name="Prism 8" r:id="rId4" imgW="9988731" imgH="6822353" progId="Prism8.Document">
                  <p:embed/>
                </p:oleObj>
              </mc:Choice>
              <mc:Fallback>
                <p:oleObj name="Prism 8" r:id="rId4" imgW="9988731" imgH="6822353" progId="Prism8.Documen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716524"/>
                        <a:ext cx="3884613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2113" y="1158142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0.0002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113" y="204201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- 0.34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113" y="2895902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0.12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693" y="1034613"/>
            <a:ext cx="723963" cy="708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797" y="1918482"/>
            <a:ext cx="685859" cy="70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895" y="2768563"/>
            <a:ext cx="731583" cy="716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89123" y="115378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9123" y="203765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- 0.83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9123" y="2891547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0.68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288" y="2759466"/>
            <a:ext cx="723963" cy="708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996" y="1042547"/>
            <a:ext cx="731583" cy="716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996" y="1888398"/>
            <a:ext cx="792549" cy="754445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904038" y="3713349"/>
          <a:ext cx="3911600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5" name="Prism 8" r:id="rId10" imgW="9820993" imgH="6826672" progId="Prism8.Document">
                  <p:embed/>
                </p:oleObj>
              </mc:Choice>
              <mc:Fallback>
                <p:oleObj name="Prism 8" r:id="rId10" imgW="9820993" imgH="6826672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04038" y="3713349"/>
                        <a:ext cx="3911600" cy="27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5992" y="6046070"/>
            <a:ext cx="170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Power!!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06652" y="188641"/>
            <a:ext cx="31786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0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8"/>
    </mc:Choice>
    <mc:Fallback xmlns="">
      <p:transition spd="slow" advTm="7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348" y="1628800"/>
            <a:ext cx="11737304" cy="4320480"/>
          </a:xfrm>
        </p:spPr>
        <p:txBody>
          <a:bodyPr/>
          <a:lstStyle/>
          <a:p>
            <a:r>
              <a:rPr lang="en-GB" sz="2400" u="sng" dirty="0">
                <a:latin typeface="Calibri" panose="020F0502020204030204" pitchFamily="34" charset="0"/>
              </a:rPr>
              <a:t>Assumptions for correlation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 Regression and linear Model (lm)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Linearity</a:t>
            </a:r>
            <a:r>
              <a:rPr lang="en-GB" sz="2400" dirty="0">
                <a:latin typeface="Calibri" panose="020F0502020204030204" pitchFamily="34" charset="0"/>
              </a:rPr>
              <a:t>: The relationship between X and the mean of Y is linear.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Homoscedasticity</a:t>
            </a:r>
            <a:r>
              <a:rPr lang="en-GB" sz="2400" dirty="0">
                <a:latin typeface="Calibri" panose="020F0502020204030204" pitchFamily="34" charset="0"/>
              </a:rPr>
              <a:t>: The variance of residual is the same for any value of X.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Independence: </a:t>
            </a:r>
            <a:r>
              <a:rPr lang="en-GB" sz="2400" dirty="0">
                <a:latin typeface="Calibri" panose="020F0502020204030204" pitchFamily="34" charset="0"/>
              </a:rPr>
              <a:t>Observations are independent of each other.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Normality: </a:t>
            </a:r>
            <a:r>
              <a:rPr lang="en-GB" sz="2400" dirty="0">
                <a:latin typeface="Calibri" panose="020F0502020204030204" pitchFamily="34" charset="0"/>
              </a:rPr>
              <a:t>For any fixed value of X, Y is normally distributed. </a:t>
            </a:r>
          </a:p>
          <a:p>
            <a:pPr marL="0" indent="0" eaLnBrk="1" hangingPunct="1">
              <a:buNone/>
            </a:pP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7264" y="188640"/>
            <a:ext cx="7077472" cy="128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kern="0" dirty="0" smtClean="0">
                <a:solidFill>
                  <a:srgbClr val="FF33CC"/>
                </a:solidFill>
                <a:latin typeface="Calibri" panose="020F0502020204030204" pitchFamily="34" charset="0"/>
              </a:rPr>
              <a:t>Assumptions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1650734"/>
            <a:ext cx="11606161" cy="5234650"/>
          </a:xfrm>
        </p:spPr>
        <p:txBody>
          <a:bodyPr/>
          <a:lstStyle/>
          <a:p>
            <a:r>
              <a:rPr lang="en-GB" sz="2400" b="1" dirty="0">
                <a:latin typeface="Calibri" panose="020F0502020204030204" pitchFamily="34" charset="0"/>
              </a:rPr>
              <a:t>Outliers</a:t>
            </a:r>
            <a:r>
              <a:rPr lang="en-GB" sz="2400" dirty="0">
                <a:latin typeface="Calibri" panose="020F0502020204030204" pitchFamily="34" charset="0"/>
              </a:rPr>
              <a:t>: the observed value for the point is very different from that predicted by the regression model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56" y="2564904"/>
            <a:ext cx="7992888" cy="388449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772816"/>
            <a:ext cx="11521280" cy="4680520"/>
          </a:xfrm>
        </p:spPr>
        <p:txBody>
          <a:bodyPr/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Leverage </a:t>
            </a:r>
            <a:r>
              <a:rPr lang="en-GB" sz="2400" b="1" dirty="0">
                <a:latin typeface="Calibri" panose="020F0502020204030204" pitchFamily="34" charset="0"/>
              </a:rPr>
              <a:t>points</a:t>
            </a:r>
            <a:r>
              <a:rPr lang="en-GB" sz="2400" dirty="0">
                <a:latin typeface="Calibri" panose="020F0502020204030204" pitchFamily="34" charset="0"/>
              </a:rPr>
              <a:t>: A leverage point is defined as an observation that has a value of x that is far away from the mean of x. </a:t>
            </a:r>
          </a:p>
          <a:p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Outliers and leverage points have the potential to be </a:t>
            </a:r>
            <a:r>
              <a:rPr lang="en-GB" sz="2400" b="1" dirty="0" smtClean="0">
                <a:latin typeface="Calibri" panose="020F0502020204030204" pitchFamily="34" charset="0"/>
              </a:rPr>
              <a:t>Influential </a:t>
            </a:r>
            <a:r>
              <a:rPr lang="en-GB" sz="2400" b="1" dirty="0">
                <a:latin typeface="Calibri" panose="020F0502020204030204" pitchFamily="34" charset="0"/>
              </a:rPr>
              <a:t>observations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</a:rPr>
              <a:t>hange </a:t>
            </a:r>
            <a:r>
              <a:rPr lang="en-GB" sz="2000" dirty="0">
                <a:latin typeface="Calibri" panose="020F0502020204030204" pitchFamily="34" charset="0"/>
              </a:rPr>
              <a:t>the slope of the line. Thus, have a large influence on the fit of the model.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One </a:t>
            </a:r>
            <a:r>
              <a:rPr lang="en-GB" sz="2400" dirty="0">
                <a:latin typeface="Calibri" panose="020F0502020204030204" pitchFamily="34" charset="0"/>
              </a:rPr>
              <a:t>method to find influential points is to compare the fit </a:t>
            </a:r>
            <a:r>
              <a:rPr lang="en-GB" sz="2400" dirty="0" smtClean="0">
                <a:latin typeface="Calibri" panose="020F0502020204030204" pitchFamily="34" charset="0"/>
              </a:rPr>
              <a:t>of </a:t>
            </a:r>
            <a:r>
              <a:rPr lang="en-GB" sz="2400" dirty="0">
                <a:latin typeface="Calibri" panose="020F0502020204030204" pitchFamily="34" charset="0"/>
              </a:rPr>
              <a:t>the model </a:t>
            </a:r>
            <a:r>
              <a:rPr lang="en-GB" sz="2400" b="1" dirty="0">
                <a:latin typeface="Calibri" panose="020F0502020204030204" pitchFamily="34" charset="0"/>
              </a:rPr>
              <a:t>with</a:t>
            </a:r>
            <a:r>
              <a:rPr lang="en-GB" sz="2400" dirty="0">
                <a:latin typeface="Calibri" panose="020F0502020204030204" pitchFamily="34" charset="0"/>
              </a:rPr>
              <a:t> and </a:t>
            </a:r>
            <a:r>
              <a:rPr lang="en-GB" sz="2400" b="1" dirty="0">
                <a:latin typeface="Calibri" panose="020F0502020204030204" pitchFamily="34" charset="0"/>
              </a:rPr>
              <a:t>without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the dodgy </a:t>
            </a:r>
            <a:r>
              <a:rPr lang="en-GB" sz="2400" dirty="0">
                <a:latin typeface="Calibri" panose="020F0502020204030204" pitchFamily="34" charset="0"/>
              </a:rPr>
              <a:t>observation.</a:t>
            </a:r>
          </a:p>
          <a:p>
            <a:pPr marL="0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/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53069"/>
              </p:ext>
            </p:extLst>
          </p:nvPr>
        </p:nvGraphicFramePr>
        <p:xfrm>
          <a:off x="3542953" y="2060848"/>
          <a:ext cx="5106094" cy="34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4" name="Prism 8" r:id="rId3" imgW="9638136" imgH="6576859" progId="Prism8.Document">
                  <p:embed/>
                </p:oleObj>
              </mc:Choice>
              <mc:Fallback>
                <p:oleObj name="Prism 8" r:id="rId3" imgW="9638136" imgH="6576859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2953" y="2060848"/>
                        <a:ext cx="5106094" cy="348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75684" y="5796874"/>
            <a:ext cx="18406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9933"/>
                </a:solidFill>
                <a:latin typeface="+mn-lt"/>
              </a:rPr>
              <a:t>All good</a:t>
            </a:r>
            <a:endParaRPr lang="fr-FR" b="1" dirty="0">
              <a:solidFill>
                <a:srgbClr val="3399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solidFill>
                  <a:srgbClr val="203864"/>
                </a:solidFill>
                <a:latin typeface="+mn-lt"/>
              </a:rPr>
              <a:t>Comparison between 2 groups</a:t>
            </a:r>
            <a:endParaRPr lang="en-GB" sz="4800" b="1" kern="0" dirty="0">
              <a:solidFill>
                <a:srgbClr val="2038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5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009" y="5805264"/>
            <a:ext cx="65839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Outlier but not influential value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66526"/>
              </p:ext>
            </p:extLst>
          </p:nvPr>
        </p:nvGraphicFramePr>
        <p:xfrm>
          <a:off x="335360" y="1806032"/>
          <a:ext cx="5469155" cy="378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6" name="Prism 8" r:id="rId3" imgW="9391207" imgH="6494427" progId="Prism8.Document">
                  <p:embed/>
                </p:oleObj>
              </mc:Choice>
              <mc:Fallback>
                <p:oleObj name="Prism 8" r:id="rId3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1806032"/>
                        <a:ext cx="5469155" cy="378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42204"/>
              </p:ext>
            </p:extLst>
          </p:nvPr>
        </p:nvGraphicFramePr>
        <p:xfrm>
          <a:off x="6049963" y="1806575"/>
          <a:ext cx="5465762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7" name="Prism 8" r:id="rId5" imgW="9385088" imgH="6491548" progId="Prism8.Document">
                  <p:embed/>
                </p:oleObj>
              </mc:Choice>
              <mc:Fallback>
                <p:oleObj name="Prism 8" r:id="rId5" imgW="9385088" imgH="649154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9963" y="1806575"/>
                        <a:ext cx="5465762" cy="377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96" y="5805264"/>
            <a:ext cx="790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High leverage but not influential value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33317"/>
              </p:ext>
            </p:extLst>
          </p:nvPr>
        </p:nvGraphicFramePr>
        <p:xfrm>
          <a:off x="263352" y="1804872"/>
          <a:ext cx="5472608" cy="37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96" name="Prism 8" r:id="rId3" imgW="9391207" imgH="6494427" progId="Prism8.Document">
                  <p:embed/>
                </p:oleObj>
              </mc:Choice>
              <mc:Fallback>
                <p:oleObj name="Prism 8" r:id="rId3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804872"/>
                        <a:ext cx="5472608" cy="37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42334"/>
              </p:ext>
            </p:extLst>
          </p:nvPr>
        </p:nvGraphicFramePr>
        <p:xfrm>
          <a:off x="6168008" y="1804873"/>
          <a:ext cx="5472607" cy="37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97" name="Prism 8" r:id="rId5" imgW="9391207" imgH="6494427" progId="Prism8.Document">
                  <p:embed/>
                </p:oleObj>
              </mc:Choice>
              <mc:Fallback>
                <p:oleObj name="Prism 8" r:id="rId5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008" y="1804873"/>
                        <a:ext cx="5472607" cy="37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6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40332"/>
              </p:ext>
            </p:extLst>
          </p:nvPr>
        </p:nvGraphicFramePr>
        <p:xfrm>
          <a:off x="368514" y="1800090"/>
          <a:ext cx="5727486" cy="400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0" name="Prism 8" r:id="rId3" imgW="9391207" imgH="6567860" progId="Prism8.Document">
                  <p:embed/>
                </p:oleObj>
              </mc:Choice>
              <mc:Fallback>
                <p:oleObj name="Prism 8" r:id="rId3" imgW="9391207" imgH="6567860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14" y="1800090"/>
                        <a:ext cx="5727486" cy="400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14485"/>
              </p:ext>
            </p:extLst>
          </p:nvPr>
        </p:nvGraphicFramePr>
        <p:xfrm>
          <a:off x="6116380" y="1885585"/>
          <a:ext cx="5668252" cy="391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1" name="Prism 8" r:id="rId5" imgW="9391207" imgH="6494427" progId="Prism8.Document">
                  <p:embed/>
                </p:oleObj>
              </mc:Choice>
              <mc:Fallback>
                <p:oleObj name="Prism 8" r:id="rId5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6380" y="1885585"/>
                        <a:ext cx="5668252" cy="3919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521" y="5805264"/>
            <a:ext cx="8838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Outlier and High leverage: Influential value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5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30457"/>
              </p:ext>
            </p:extLst>
          </p:nvPr>
        </p:nvGraphicFramePr>
        <p:xfrm>
          <a:off x="3891160" y="2895988"/>
          <a:ext cx="42926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8" name="Prism 8" r:id="rId4" imgW="9825672" imgH="6811554" progId="Prism8.Document">
                  <p:embed/>
                </p:oleObj>
              </mc:Choice>
              <mc:Fallback>
                <p:oleObj name="Prism 8" r:id="rId4" imgW="9825672" imgH="6811554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1160" y="2895988"/>
                        <a:ext cx="4292600" cy="297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1670" y="976285"/>
            <a:ext cx="11885010" cy="11312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1: Pearson correlation is a parametric test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First assumption for parametric test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Normality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bivariate Gaussian distribution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4724" y="5870963"/>
            <a:ext cx="10845472" cy="6458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Symmetry-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ish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of the values on either side of the line of best fit.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95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0"/>
    </mc:Choice>
    <mc:Fallback xmlns="">
      <p:transition spd="slow" advTm="4416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07368" y="963641"/>
            <a:ext cx="11885010" cy="1541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2: Line of best fit comes from a 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nature and strength of the association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nature and strength of the association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prediction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038" y="6057554"/>
            <a:ext cx="2571153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Correlation = Association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7535" y="6066268"/>
            <a:ext cx="2413931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Regression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Prediction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lang="en-GB" sz="1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B*</a:t>
            </a:r>
            <a:r>
              <a:rPr lang="en-GB" sz="1800" b="1" dirty="0">
                <a:solidFill>
                  <a:srgbClr val="C00000"/>
                </a:solidFill>
                <a:latin typeface="Calibri" panose="020F0502020204030204"/>
              </a:rPr>
              <a:t>X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4418" y="5295175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079913" y="4212777"/>
            <a:ext cx="1665" cy="1175656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68761" y="4212776"/>
            <a:ext cx="1311152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48359" y="4041172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33615"/>
              </p:ext>
            </p:extLst>
          </p:nvPr>
        </p:nvGraphicFramePr>
        <p:xfrm>
          <a:off x="1703512" y="3162210"/>
          <a:ext cx="4164204" cy="28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6" name="Prism 8" r:id="rId4" imgW="9814874" imgH="6825232" progId="Prism8.Document">
                  <p:embed/>
                </p:oleObj>
              </mc:Choice>
              <mc:Fallback>
                <p:oleObj name="Prism 8" r:id="rId4" imgW="9814874" imgH="682523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3162210"/>
                        <a:ext cx="4164204" cy="289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51938"/>
              </p:ext>
            </p:extLst>
          </p:nvPr>
        </p:nvGraphicFramePr>
        <p:xfrm>
          <a:off x="6092739" y="3021833"/>
          <a:ext cx="4398305" cy="305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7" name="Prism 8" r:id="rId6" imgW="9814874" imgH="6825232" progId="Prism8.Document">
                  <p:embed/>
                </p:oleObj>
              </mc:Choice>
              <mc:Fallback>
                <p:oleObj name="Prism 8" r:id="rId6" imgW="9814874" imgH="6825232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2739" y="3021833"/>
                        <a:ext cx="4398305" cy="305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70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5"/>
    </mc:Choice>
    <mc:Fallback xmlns="">
      <p:transition spd="slow" advTm="26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/>
      <p:bldP spid="2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146216"/>
            <a:ext cx="11161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What is the nature and the strength of the relationship between X and Y?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 Are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any dodgy points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59506"/>
              </p:ext>
            </p:extLst>
          </p:nvPr>
        </p:nvGraphicFramePr>
        <p:xfrm>
          <a:off x="3294013" y="2708920"/>
          <a:ext cx="5603975" cy="382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6" name="Prism 8" r:id="rId3" imgW="9638136" imgH="6576859" progId="Prism8.Document">
                  <p:embed/>
                </p:oleObj>
              </mc:Choice>
              <mc:Fallback>
                <p:oleObj name="Prism 8" r:id="rId3" imgW="9638136" imgH="6576859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4013" y="2708920"/>
                        <a:ext cx="5603975" cy="382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262465"/>
            <a:ext cx="1116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are there any dodgy points?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909377"/>
            <a:ext cx="7766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("correlation.csv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correlation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 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(size=3, colour="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sienna2")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09" y="3689661"/>
            <a:ext cx="3200677" cy="2804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689661"/>
            <a:ext cx="4752528" cy="29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5360" y="1321453"/>
            <a:ext cx="10153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lines of best-fit: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new functions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GB" sz="12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=) -&gt; fit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(fit)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(vector of 2 values)</a:t>
            </a:r>
          </a:p>
          <a:p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3458513"/>
            <a:ext cx="1180931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data=correlation)-&gt;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934248"/>
            <a:ext cx="5070560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24" y="5884148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   slope</a:t>
            </a:r>
            <a:endParaRPr lang="en-GB" sz="2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1124744"/>
            <a:ext cx="10661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ID)) 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(size=3, colour="sienna2") 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 =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 =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geom_text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hjust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nudge_x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996952"/>
            <a:ext cx="5544616" cy="34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7" y="2116320"/>
            <a:ext cx="7234135" cy="446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26" y="1325293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4135126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Linearity, homoscedasticity and outlier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6147" y="4092058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Normality and outlier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393" y="6351791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Homoscedasticity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2034" y="6370431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Influential cases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r>
              <a:rPr lang="en-GB" sz="2800" b="1" kern="0" dirty="0" smtClean="0">
                <a:solidFill>
                  <a:srgbClr val="FF33CC"/>
                </a:solidFill>
                <a:latin typeface="Calibri" panose="020F0502020204030204" pitchFamily="34" charset="0"/>
              </a:rPr>
              <a:t>Assumptions</a:t>
            </a:r>
            <a:r>
              <a:rPr lang="en-GB" sz="2800" b="1" kern="0" dirty="0">
                <a:solidFill>
                  <a:srgbClr val="FF33CC"/>
                </a:solidFill>
                <a:latin typeface="Calibri" panose="020F0502020204030204" pitchFamily="34" charset="0"/>
              </a:rPr>
              <a:t>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7015" y="4577027"/>
            <a:ext cx="427364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Cook’s distance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is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a combination of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each observation’s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 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leverage and residual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values 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;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the higher the leverage and residuals, the higher the Cook’s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distance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(influential observation).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It summarizes how much all the values in the regression model change when the </a:t>
            </a:r>
            <a:r>
              <a:rPr lang="en-GB" sz="1400" dirty="0" err="1">
                <a:solidFill>
                  <a:srgbClr val="002060"/>
                </a:solidFill>
              </a:rPr>
              <a:t>ith</a:t>
            </a:r>
            <a:r>
              <a:rPr lang="en-GB" sz="1400" dirty="0">
                <a:solidFill>
                  <a:srgbClr val="002060"/>
                </a:solidFill>
              </a:rPr>
              <a:t> observation is removed</a:t>
            </a:r>
            <a:r>
              <a:rPr lang="en-GB" sz="1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Consensus: cut-off point =1 (0.5).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2034" y="5445224"/>
            <a:ext cx="1001958" cy="288032"/>
          </a:xfrm>
          <a:prstGeom prst="roundRect">
            <a:avLst/>
          </a:prstGeom>
          <a:solidFill>
            <a:srgbClr val="E8EFEF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6023992" y="4797152"/>
            <a:ext cx="1703023" cy="79208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84052" y="4177752"/>
            <a:ext cx="21595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ooks.distance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42" y="1396692"/>
            <a:ext cx="4251407" cy="2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1484784"/>
            <a:ext cx="11737304" cy="4568825"/>
          </a:xfrm>
        </p:spPr>
        <p:txBody>
          <a:bodyPr/>
          <a:lstStyle/>
          <a:p>
            <a:pPr eaLnBrk="1" hangingPunct="1"/>
            <a:r>
              <a:rPr lang="en-GB" sz="2800" b="1" dirty="0"/>
              <a:t>Basic idea</a:t>
            </a:r>
            <a:r>
              <a:rPr lang="en-GB" sz="2800" dirty="0"/>
              <a:t>: </a:t>
            </a:r>
          </a:p>
          <a:p>
            <a:pPr lvl="1" eaLnBrk="1" hangingPunct="1"/>
            <a:r>
              <a:rPr lang="en-GB" sz="2400" dirty="0"/>
              <a:t>When we are looking at the differences between scores for 2 groups, we have to judge the difference between their means relative to the spread or variability of their </a:t>
            </a:r>
            <a:r>
              <a:rPr lang="en-GB" sz="2400" dirty="0" smtClean="0"/>
              <a:t>scores.</a:t>
            </a:r>
            <a:endParaRPr lang="en-GB" sz="2400" dirty="0"/>
          </a:p>
          <a:p>
            <a:pPr lvl="2" eaLnBrk="1" hangingPunct="1"/>
            <a:r>
              <a:rPr lang="en-GB" sz="1800" dirty="0" err="1"/>
              <a:t>Eg</a:t>
            </a:r>
            <a:r>
              <a:rPr lang="en-GB" sz="1800" dirty="0"/>
              <a:t>: comparison of 2 groups: control and treatment</a:t>
            </a:r>
          </a:p>
          <a:p>
            <a:pPr lvl="1" eaLnBrk="1" hangingPunct="1"/>
            <a:endParaRPr lang="en-GB" sz="2000" dirty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2867506"/>
              </p:ext>
            </p:extLst>
          </p:nvPr>
        </p:nvGraphicFramePr>
        <p:xfrm>
          <a:off x="4475957" y="3573464"/>
          <a:ext cx="32400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" name="Photo Editor Photo" r:id="rId3" imgW="2142857" imgH="2000000" progId="">
                  <p:embed/>
                </p:oleObj>
              </mc:Choice>
              <mc:Fallback>
                <p:oleObj name="Photo Editor Photo" r:id="rId3" imgW="2142857" imgH="2000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57" y="3573464"/>
                        <a:ext cx="32400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39106" y="562769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Comparison between 2 groups: </a:t>
            </a:r>
            <a:br>
              <a:rPr lang="en-GB" sz="4000" b="1" dirty="0">
                <a:solidFill>
                  <a:srgbClr val="CC0099"/>
                </a:solidFill>
              </a:rPr>
            </a:br>
            <a:r>
              <a:rPr lang="en-GB" sz="3600" b="1" dirty="0"/>
              <a:t>Student’s </a:t>
            </a:r>
            <a:r>
              <a:rPr lang="en-GB" sz="3600" b="1" i="1" dirty="0"/>
              <a:t>t</a:t>
            </a:r>
            <a:r>
              <a:rPr lang="en-GB" sz="3600" b="1" dirty="0"/>
              <a:t>-test </a:t>
            </a:r>
            <a:endParaRPr lang="en-GB" sz="36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" y="1112933"/>
            <a:ext cx="5177713" cy="3191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3" y="5690194"/>
            <a:ext cx="8001693" cy="64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03" y="1925252"/>
            <a:ext cx="6165114" cy="3337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43" y="4500409"/>
            <a:ext cx="4628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6967" y="1498064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Line of best fit: Y=8.38 + 3.59*X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3278" y="1513453"/>
            <a:ext cx="31470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26544" y="3802902"/>
            <a:ext cx="859930" cy="29141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7896200" y="4740611"/>
            <a:ext cx="642244" cy="3373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7117277" y="3674792"/>
            <a:ext cx="778923" cy="3994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896200" y="1925252"/>
            <a:ext cx="1584176" cy="18575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552544" y="5692954"/>
            <a:ext cx="900734" cy="6053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453278" y="3984598"/>
            <a:ext cx="4227806" cy="17055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850838" y="5685339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Straight Arrow Connector 31"/>
          <p:cNvCxnSpPr>
            <a:stCxn id="22" idx="1"/>
          </p:cNvCxnSpPr>
          <p:nvPr/>
        </p:nvCxnSpPr>
        <p:spPr>
          <a:xfrm flipH="1">
            <a:off x="3278932" y="4909306"/>
            <a:ext cx="4617268" cy="80072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445686" y="2996952"/>
            <a:ext cx="557225" cy="504056"/>
          </a:xfrm>
          <a:prstGeom prst="roundRect">
            <a:avLst/>
          </a:prstGeom>
          <a:solidFill>
            <a:srgbClr val="F6E0DB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2" grpId="0" animBg="1"/>
      <p:bldP spid="24" grpId="0" animBg="1"/>
      <p:bldP spid="29" grpId="0" animBg="1"/>
      <p:bldP spid="34" grpId="0" animBg="1"/>
      <p:bldP spid="17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137382"/>
            <a:ext cx="5544616" cy="342182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36160" y="3140968"/>
            <a:ext cx="557225" cy="504056"/>
          </a:xfrm>
          <a:prstGeom prst="roundRect">
            <a:avLst/>
          </a:prstGeom>
          <a:solidFill>
            <a:srgbClr val="F6E0DB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63352" y="4649964"/>
            <a:ext cx="10943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Have a go</a:t>
            </a:r>
            <a:r>
              <a:rPr lang="en-GB" sz="2800" dirty="0" smtClean="0">
                <a:latin typeface="+mn-lt"/>
              </a:rPr>
              <a:t>: Remove ID 23, then re-run the model and plot the graph again.</a:t>
            </a:r>
          </a:p>
          <a:p>
            <a:r>
              <a:rPr lang="en-GB" sz="2800" dirty="0" smtClean="0">
                <a:latin typeface="+mn-lt"/>
              </a:rPr>
              <a:t>Then decide what you want to do with ID 21 and 22.</a:t>
            </a:r>
            <a:endParaRPr lang="fr-FR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946" y="5813914"/>
            <a:ext cx="583438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23) -&gt;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17" y="1011525"/>
            <a:ext cx="10442895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23) -&gt; correlation.23</a:t>
            </a: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correlation.23) -&gt; fit.correlation.23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summary(fit.correlation.23)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009075"/>
            <a:ext cx="6264183" cy="34750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680176" y="5890894"/>
            <a:ext cx="642244" cy="337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7" y="3212976"/>
            <a:ext cx="5083302" cy="31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050989"/>
            <a:ext cx="6332769" cy="339119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17" y="1011525"/>
            <a:ext cx="11378999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21) -&gt; correlation.23.21</a:t>
            </a: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correlation.23.21) -&gt; fit.correlation.23.21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summary(fit.correlation.23.21)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80176" y="5890894"/>
            <a:ext cx="642244" cy="337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18582"/>
            <a:ext cx="6060864" cy="522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60" y="5598506"/>
            <a:ext cx="4628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Correlation.23.21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58875" y="6244573"/>
            <a:ext cx="578589" cy="511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2" y="2764321"/>
            <a:ext cx="4395423" cy="27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4"/>
            <a:ext cx="8229600" cy="1158424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Extra exercise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335360" y="1484784"/>
            <a:ext cx="1116124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anxiety?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And, if yes, are boys and girls different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Build a fit for the boys and a fit for the girls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%&gt;% filter()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data=) </a:t>
            </a: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2 lines of best fit on the same graph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oefficients()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assumptions visually from the data and with the output for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 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Filter out misbehaving values based on the standardised residuals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Plot the final (improved!) model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bind_rows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000" dirty="0" smtClean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4"/>
            <a:ext cx="8229600" cy="103880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496779"/>
            <a:ext cx="11161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anxiety?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And, if yes, are boys and girls different?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44" y="2439055"/>
            <a:ext cx="98347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exam.anxiety.csv") -&gt;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1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(x=Revise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y=Anxiety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933056"/>
            <a:ext cx="3269553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807294"/>
            <a:ext cx="4870965" cy="3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9336" y="1108090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</a:rPr>
              <a:t>exam anxiety?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8178" y="4420269"/>
            <a:ext cx="738358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filter(Gender=="Male")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</a:t>
            </a:r>
            <a:r>
              <a:rPr lang="en-GB" b="1" dirty="0" smtClean="0">
                <a:latin typeface="Calibri" panose="020F0502020204030204" pitchFamily="34" charset="0"/>
              </a:rPr>
              <a:t>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178" y="2455728"/>
            <a:ext cx="736105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filter(Gender=="Female")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592928" y="4304614"/>
            <a:ext cx="438452" cy="1572658"/>
          </a:xfrm>
          <a:prstGeom prst="rightBrace">
            <a:avLst>
              <a:gd name="adj1" fmla="val 3258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062744" y="2951366"/>
            <a:ext cx="283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Fit for the females</a:t>
            </a:r>
            <a:endParaRPr lang="fr-FR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216" y="4852067"/>
            <a:ext cx="25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Fit for the males</a:t>
            </a:r>
            <a:endParaRPr lang="fr-FR" sz="2800" dirty="0">
              <a:latin typeface="+mn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601764" y="2420888"/>
            <a:ext cx="438452" cy="1572658"/>
          </a:xfrm>
          <a:prstGeom prst="rightBrace">
            <a:avLst>
              <a:gd name="adj1" fmla="val 3258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072316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</a:rPr>
              <a:t>exam anxiety?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anxiety.csv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582" y="1628800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(x=Revise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y=Anxiety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91" y="3200947"/>
            <a:ext cx="5688632" cy="35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078002"/>
            <a:ext cx="7056784" cy="4355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816" y="1370116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2264" y="321297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6672064" y="3290433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6822040" y="537321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5318088" y="4473680"/>
            <a:ext cx="432048" cy="330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3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19" y="1923184"/>
            <a:ext cx="7393763" cy="456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17" y="1523074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37608" y="22414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9048328" y="22414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7176120" y="452538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4113152" y="445766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65227" y="291091"/>
            <a:ext cx="946154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Variability does matter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2841" y="3040291"/>
            <a:ext cx="7609114" cy="29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6557" y="1362167"/>
          <a:ext cx="4894613" cy="441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8" name="Prism 8" r:id="rId4" imgW="3316130" imgH="2994321" progId="Prism8.Document">
                  <p:embed/>
                </p:oleObj>
              </mc:Choice>
              <mc:Fallback>
                <p:oleObj name="Prism 8" r:id="rId4" imgW="3316130" imgH="2994321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557" y="1362167"/>
                        <a:ext cx="4894613" cy="441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/>
          </p:nvPr>
        </p:nvGraphicFramePr>
        <p:xfrm>
          <a:off x="5830512" y="1362167"/>
          <a:ext cx="4896000" cy="44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9" name="Prism 8" r:id="rId6" imgW="3316130" imgH="2994321" progId="Prism8.Document">
                  <p:embed/>
                </p:oleObj>
              </mc:Choice>
              <mc:Fallback>
                <p:oleObj name="Prism 8" r:id="rId6" imgW="3316130" imgH="2994321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0512" y="1362167"/>
                        <a:ext cx="4896000" cy="44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390900" y="2857500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9878" y="3009044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477250" y="2847975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33853" y="2885219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6358" y="5651069"/>
            <a:ext cx="172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 plot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49" y="5684976"/>
            <a:ext cx="427758" cy="427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184" y="5615670"/>
            <a:ext cx="428400" cy="428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53553" y="5583381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 chart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477" y="4081790"/>
            <a:ext cx="425789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(Revise, 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981" y="956987"/>
            <a:ext cx="28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Anxiety=84.19 - 0.53*Revise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5860" y="3845659"/>
            <a:ext cx="28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Anxiety=91.94 - 0.82*Revise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71" y="1319282"/>
            <a:ext cx="3852428" cy="237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492628"/>
            <a:ext cx="5716832" cy="5659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80728"/>
            <a:ext cx="228299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0768"/>
            <a:ext cx="4467820" cy="2454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0" y="3861048"/>
            <a:ext cx="252986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020" y="4243889"/>
            <a:ext cx="4601954" cy="249747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832304" y="2708919"/>
            <a:ext cx="859930" cy="21602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8904312" y="5633526"/>
            <a:ext cx="859930" cy="21602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7469980" y="3406140"/>
            <a:ext cx="642244" cy="2077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492840" y="6330747"/>
            <a:ext cx="642244" cy="2077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6930965" y="2600906"/>
            <a:ext cx="677203" cy="3240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ounded Rectangle 24"/>
          <p:cNvSpPr/>
          <p:nvPr/>
        </p:nvSpPr>
        <p:spPr>
          <a:xfrm>
            <a:off x="6904768" y="5492628"/>
            <a:ext cx="677203" cy="3240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flipV="1">
            <a:off x="7608168" y="1274993"/>
            <a:ext cx="1296144" cy="14879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572164" y="4127961"/>
            <a:ext cx="1476164" cy="15055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144734" y="5476133"/>
            <a:ext cx="637253" cy="6053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Straight Arrow Connector 30"/>
          <p:cNvCxnSpPr>
            <a:stCxn id="20" idx="1"/>
          </p:cNvCxnSpPr>
          <p:nvPr/>
        </p:nvCxnSpPr>
        <p:spPr>
          <a:xfrm flipH="1">
            <a:off x="3647728" y="2816932"/>
            <a:ext cx="5184576" cy="26282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1"/>
          </p:cNvCxnSpPr>
          <p:nvPr/>
        </p:nvCxnSpPr>
        <p:spPr>
          <a:xfrm flipH="1">
            <a:off x="3831860" y="5741539"/>
            <a:ext cx="5072452" cy="1679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833547" y="5489160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smtClean="0">
                <a:latin typeface="Calibri" panose="020F0502020204030204" pitchFamily="34" charset="0"/>
              </a:rPr>
              <a:t>exam.anxiety.csv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Boys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306503"/>
            <a:ext cx="771397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filter(abs(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)&lt;3)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fit.male2</a:t>
            </a: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summary(fit.male2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761690"/>
            <a:ext cx="5471634" cy="29796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61862" y="5265632"/>
            <a:ext cx="792088" cy="4402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2038710" y="6292004"/>
            <a:ext cx="605195" cy="1983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994874"/>
            <a:ext cx="5476077" cy="541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54825" y="4125972"/>
            <a:ext cx="4339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Revise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8208" y="4962971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662143" y="5403244"/>
            <a:ext cx="1137713" cy="3026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408369" y="4994875"/>
            <a:ext cx="720080" cy="4908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39" y="5005556"/>
            <a:ext cx="5476077" cy="518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7" y="3765724"/>
            <a:ext cx="5829805" cy="294919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smtClean="0">
                <a:latin typeface="Calibri" panose="020F0502020204030204" pitchFamily="34" charset="0"/>
              </a:rPr>
              <a:t>exam.anxiety.csv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Girls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306503"/>
            <a:ext cx="820769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filter(abs(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3)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fit.female2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summary(fit.female2)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61862" y="5265632"/>
            <a:ext cx="792088" cy="4402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2038710" y="6292004"/>
            <a:ext cx="605195" cy="1983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6654825" y="4125972"/>
            <a:ext cx="46474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fr-FR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Revise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8208" y="4962971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662143" y="5403244"/>
            <a:ext cx="1137713" cy="3026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408369" y="4994875"/>
            <a:ext cx="720080" cy="4908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908720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 Yes! 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345603"/>
            <a:ext cx="11953328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bind_rows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coefficients(fit.male2) -&gt; cf.fit.male2</a:t>
            </a: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coefficients(fit.female2) -&gt; cf.fit.female2</a:t>
            </a: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(Revise, Anxiety, colour=Gender))+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(intercept=cf.fit.male2[1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slope=cf.fit.male2[2]), </a:t>
            </a:r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colour="orange"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(intercept=cf.fit.female2[1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slope=cf.fit.female2[2]), </a:t>
            </a:r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colour="purple"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scale_colour_manual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 = c("purple", "orange"))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32" y="4710403"/>
            <a:ext cx="2985509" cy="1842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005064"/>
            <a:ext cx="4536504" cy="2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err="1" smtClean="0">
                <a:latin typeface="Calibri" panose="020F0502020204030204" pitchFamily="34" charset="0"/>
              </a:rPr>
              <a:t>exam.anxiety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Another check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1834516"/>
            <a:ext cx="33938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3" y="2580835"/>
            <a:ext cx="4435224" cy="685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1142" y="1834515"/>
            <a:ext cx="33938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58" y="2624875"/>
            <a:ext cx="4557155" cy="6477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772" y="3924345"/>
            <a:ext cx="351731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4530" y="4068361"/>
            <a:ext cx="37641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23" y="4941168"/>
            <a:ext cx="4496190" cy="5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33" y="4918306"/>
            <a:ext cx="4412362" cy="5944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568632" y="2693065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9293832" y="2705093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3595765" y="4953265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336360" y="4990634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9336" y="980728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Difference between boys and girls?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</a:t>
            </a:r>
            <a:r>
              <a:rPr lang="en-GB" b="1" dirty="0" smtClean="0">
                <a:latin typeface="Calibri" panose="020F0502020204030204" pitchFamily="34" charset="0"/>
              </a:rPr>
              <a:t>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3" y="1600742"/>
            <a:ext cx="849694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*Gender, 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fit.genders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fit.genders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31" y="2836310"/>
            <a:ext cx="5658738" cy="395386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66630" y="5215024"/>
            <a:ext cx="5421657" cy="2622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  <p:pic>
        <p:nvPicPr>
          <p:cNvPr id="389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1272" y="1631951"/>
            <a:ext cx="6409456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700213"/>
            <a:ext cx="6335712" cy="4191000"/>
          </a:xfrm>
        </p:spPr>
      </p:pic>
      <p:sp>
        <p:nvSpPr>
          <p:cNvPr id="4" name="Rectangle 3"/>
          <p:cNvSpPr/>
          <p:nvPr/>
        </p:nvSpPr>
        <p:spPr>
          <a:xfrm>
            <a:off x="6023992" y="249289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10" y="2551652"/>
            <a:ext cx="1878363" cy="10081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547246" y="3469039"/>
            <a:ext cx="8748793" cy="32623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87834" y="131734"/>
            <a:ext cx="8748793" cy="326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101694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0" name="Prism 8" r:id="rId3" imgW="6349594" imgH="9054474" progId="Prism8.Document">
                  <p:embed/>
                </p:oleObj>
              </mc:Choice>
              <mc:Fallback>
                <p:oleObj name="Prism 8" r:id="rId3" imgW="6349594" imgH="9054474" progId="Prism8.Document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1694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540038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1" name="Prism 8" r:id="rId5" imgW="6349594" imgH="9054474" progId="Prism8.Document">
                  <p:embed/>
                </p:oleObj>
              </mc:Choice>
              <mc:Fallback>
                <p:oleObj name="Prism 8" r:id="rId5" imgW="6349594" imgH="9054474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0038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070700" y="61241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2" name="Prism 8" r:id="rId7" imgW="6349594" imgH="9054474" progId="Prism8.Document">
                  <p:embed/>
                </p:oleObj>
              </mc:Choice>
              <mc:Fallback>
                <p:oleObj name="Prism 8" r:id="rId7" imgW="6349594" imgH="9054474" progId="Prism8.Document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0700" y="61241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78783" y="61992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3" name="Prism 8" r:id="rId9" imgW="6349594" imgH="9054474" progId="Prism8.Document">
                  <p:embed/>
                </p:oleObj>
              </mc:Choice>
              <mc:Fallback>
                <p:oleObj name="Prism 8" r:id="rId9" imgW="6349594" imgH="9054474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783" y="61992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32860" y="242624"/>
            <a:ext cx="5592770" cy="4196308"/>
            <a:chOff x="2878606" y="126388"/>
            <a:chExt cx="5592770" cy="4196308"/>
          </a:xfrm>
        </p:grpSpPr>
        <p:sp>
          <p:nvSpPr>
            <p:cNvPr id="11" name="TextBox 10"/>
            <p:cNvSpPr txBox="1"/>
            <p:nvPr/>
          </p:nvSpPr>
          <p:spPr>
            <a:xfrm>
              <a:off x="2983384" y="570896"/>
              <a:ext cx="1872629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8606" y="3953364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1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9054" y="3659418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0815" y="126388"/>
              <a:ext cx="2050561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4.5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29071" y="1207678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4443" y="4548915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rved Left Arrow 38"/>
          <p:cNvSpPr/>
          <p:nvPr/>
        </p:nvSpPr>
        <p:spPr>
          <a:xfrm>
            <a:off x="5642960" y="774916"/>
            <a:ext cx="920572" cy="103838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rved Left Arrow 45"/>
          <p:cNvSpPr/>
          <p:nvPr/>
        </p:nvSpPr>
        <p:spPr>
          <a:xfrm>
            <a:off x="9119559" y="3869155"/>
            <a:ext cx="920572" cy="138764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9255020" y="333215"/>
            <a:ext cx="920572" cy="1294108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rved Left Arrow 47"/>
          <p:cNvSpPr/>
          <p:nvPr/>
        </p:nvSpPr>
        <p:spPr>
          <a:xfrm>
            <a:off x="5538549" y="4155722"/>
            <a:ext cx="920572" cy="1101079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7706" y="1135141"/>
            <a:ext cx="12069718" cy="5575621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sz="2800" b="1" dirty="0" smtClean="0"/>
              <a:t>Independent t-test</a:t>
            </a:r>
          </a:p>
          <a:p>
            <a:pPr lvl="2" eaLnBrk="1" hangingPunct="1"/>
            <a:r>
              <a:rPr lang="en-GB" sz="2800" dirty="0" smtClean="0"/>
              <a:t>Difference between 2 means of one variable for </a:t>
            </a:r>
            <a:r>
              <a:rPr lang="en-GB" sz="2800" u="sng" dirty="0" smtClean="0"/>
              <a:t>two independent groups</a:t>
            </a:r>
            <a:r>
              <a:rPr lang="en-GB" sz="2800" dirty="0" smtClean="0"/>
              <a:t> </a:t>
            </a:r>
          </a:p>
          <a:p>
            <a:pPr lvl="3"/>
            <a:r>
              <a:rPr lang="en-GB" sz="2800" dirty="0" smtClean="0"/>
              <a:t>Example: difference in weight between WT and KO mice</a:t>
            </a:r>
          </a:p>
          <a:p>
            <a:pPr lvl="2" eaLnBrk="1" hangingPunct="1"/>
            <a:endParaRPr lang="en-GB" dirty="0" smtClean="0"/>
          </a:p>
          <a:p>
            <a:pPr lvl="1" eaLnBrk="1" hangingPunct="1"/>
            <a:r>
              <a:rPr lang="en-GB" sz="2800" b="1" dirty="0" smtClean="0"/>
              <a:t>Paired t-test</a:t>
            </a:r>
          </a:p>
          <a:p>
            <a:pPr lvl="2" eaLnBrk="1" hangingPunct="1"/>
            <a:r>
              <a:rPr lang="en-GB" sz="2800" dirty="0"/>
              <a:t>D</a:t>
            </a:r>
            <a:r>
              <a:rPr lang="en-GB" sz="2800" dirty="0" smtClean="0"/>
              <a:t>ifference between two measures of one variable for </a:t>
            </a:r>
            <a:r>
              <a:rPr lang="en-GB" sz="2800" u="sng" dirty="0" smtClean="0"/>
              <a:t>one group</a:t>
            </a:r>
            <a:r>
              <a:rPr lang="en-GB" sz="2800" dirty="0" smtClean="0"/>
              <a:t>:</a:t>
            </a:r>
          </a:p>
          <a:p>
            <a:pPr lvl="3" eaLnBrk="1" hangingPunct="1"/>
            <a:r>
              <a:rPr lang="en-GB" sz="2800" dirty="0" smtClean="0"/>
              <a:t>Example: before-after measurements</a:t>
            </a:r>
          </a:p>
          <a:p>
            <a:pPr lvl="4"/>
            <a:r>
              <a:rPr lang="en-GB" sz="2200" dirty="0"/>
              <a:t>the second ‘sample’ of values comes from the same subjects (mouse, petri dish </a:t>
            </a:r>
            <a:r>
              <a:rPr lang="en-GB" sz="2200" dirty="0" smtClean="0"/>
              <a:t>…).</a:t>
            </a:r>
          </a:p>
          <a:p>
            <a:pPr lvl="3"/>
            <a:r>
              <a:rPr lang="en-GB" sz="2800" dirty="0" smtClean="0"/>
              <a:t>Importance of experimental design!</a:t>
            </a:r>
          </a:p>
          <a:p>
            <a:pPr lvl="3" eaLnBrk="1" hangingPunct="1"/>
            <a:endParaRPr lang="en-GB" sz="2000" dirty="0" smtClean="0"/>
          </a:p>
          <a:p>
            <a:pPr lvl="1" eaLnBrk="1" hangingPunct="1"/>
            <a:r>
              <a:rPr lang="en-GB" sz="2800" dirty="0" smtClean="0"/>
              <a:t>One-Sample t-test </a:t>
            </a:r>
          </a:p>
          <a:p>
            <a:pPr lvl="2" eaLnBrk="1" hangingPunct="1"/>
            <a:r>
              <a:rPr lang="en-GB" sz="2800" dirty="0" smtClean="0"/>
              <a:t>Difference between the mean of a single variable and a specified constant.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9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476672"/>
            <a:ext cx="4680520" cy="1143000"/>
          </a:xfrm>
        </p:spPr>
        <p:txBody>
          <a:bodyPr/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</a:rPr>
              <a:t>coyotes</a:t>
            </a:r>
            <a:r>
              <a:rPr lang="en-GB" sz="4000" b="1" dirty="0">
                <a:latin typeface="+mn-lt"/>
              </a:rPr>
              <a:t>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3284984"/>
            <a:ext cx="11054676" cy="3024336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</a:t>
            </a:r>
            <a:r>
              <a:rPr lang="en-GB" dirty="0" smtClean="0"/>
              <a:t>: do male and female coyotes differ in size?</a:t>
            </a:r>
          </a:p>
          <a:p>
            <a:pPr marL="0" indent="0" eaLnBrk="1" hangingPunct="1">
              <a:buNone/>
            </a:pPr>
            <a:endParaRPr lang="en-GB" sz="1000" b="1" dirty="0"/>
          </a:p>
          <a:p>
            <a:pPr eaLnBrk="1" hangingPunct="1"/>
            <a:r>
              <a:rPr lang="en-GB" sz="2800" b="1" dirty="0"/>
              <a:t>Sample size </a:t>
            </a:r>
          </a:p>
          <a:p>
            <a:pPr eaLnBrk="1" hangingPunct="1"/>
            <a:r>
              <a:rPr lang="en-GB" sz="2800" b="1" dirty="0"/>
              <a:t>Data exploration</a:t>
            </a:r>
          </a:p>
          <a:p>
            <a:pPr eaLnBrk="1" hangingPunct="1"/>
            <a:r>
              <a:rPr lang="en-GB" sz="2800" b="1" dirty="0"/>
              <a:t>Check the assumptions for parametric test</a:t>
            </a:r>
            <a:endParaRPr lang="en-GB" sz="1000" b="1" dirty="0"/>
          </a:p>
          <a:p>
            <a:pPr eaLnBrk="1" hangingPunct="1"/>
            <a:r>
              <a:rPr lang="en-GB" sz="2800" b="1" dirty="0"/>
              <a:t>Statistical analysis: Independent t-test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49873"/>
            <a:ext cx="364572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1344" y="692696"/>
            <a:ext cx="1051316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C0099"/>
                </a:solidFill>
                <a:latin typeface="Bookman Old Style" pitchFamily="18" charset="0"/>
              </a:rPr>
              <a:t>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Outline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this section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Assumptions for parametric data</a:t>
            </a:r>
          </a:p>
          <a:p>
            <a:endParaRPr lang="en-GB" sz="1000" dirty="0" smtClean="0">
              <a:latin typeface="+mn-lt"/>
            </a:endParaRPr>
          </a:p>
          <a:p>
            <a:endParaRPr lang="en-GB" sz="1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Comparing two </a:t>
            </a:r>
            <a:r>
              <a:rPr lang="en-GB" sz="2800" dirty="0" smtClean="0">
                <a:latin typeface="+mn-lt"/>
              </a:rPr>
              <a:t>means: </a:t>
            </a:r>
            <a:r>
              <a:rPr lang="en-GB" sz="2800" b="1" dirty="0" smtClean="0">
                <a:latin typeface="+mn-lt"/>
              </a:rPr>
              <a:t>Student’s </a:t>
            </a:r>
            <a:r>
              <a:rPr lang="en-GB" sz="2800" b="1" i="1" dirty="0" smtClean="0">
                <a:latin typeface="+mn-lt"/>
              </a:rPr>
              <a:t>t</a:t>
            </a:r>
            <a:r>
              <a:rPr lang="en-GB" sz="2800" b="1" dirty="0" smtClean="0">
                <a:latin typeface="+mn-lt"/>
              </a:rPr>
              <a:t>-test</a:t>
            </a:r>
            <a:endParaRPr lang="en-GB" sz="2800" b="1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Comparing more than 2 means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One </a:t>
            </a:r>
            <a:r>
              <a:rPr lang="en-GB" sz="2800" dirty="0" smtClean="0">
                <a:latin typeface="+mn-lt"/>
              </a:rPr>
              <a:t>factor: </a:t>
            </a:r>
            <a:r>
              <a:rPr lang="en-GB" sz="2800" b="1" dirty="0" smtClean="0">
                <a:latin typeface="+mn-lt"/>
              </a:rPr>
              <a:t>One-way ANOVA</a:t>
            </a:r>
            <a:endParaRPr lang="en-GB" sz="2800" b="1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Two </a:t>
            </a:r>
            <a:r>
              <a:rPr lang="en-GB" sz="2800" dirty="0" smtClean="0">
                <a:latin typeface="+mn-lt"/>
              </a:rPr>
              <a:t>factors: </a:t>
            </a:r>
            <a:r>
              <a:rPr lang="en-GB" sz="2800" b="1" dirty="0" smtClean="0">
                <a:latin typeface="+mn-lt"/>
              </a:rPr>
              <a:t>Two-way ANOVA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Relationship between 2 continuous variables: </a:t>
            </a:r>
            <a:r>
              <a:rPr lang="en-GB" sz="2800" b="1" dirty="0" smtClean="0">
                <a:latin typeface="+mn-lt"/>
              </a:rPr>
              <a:t>Correlation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186" y="5160177"/>
            <a:ext cx="98796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NULL, delta = NULL,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NULL,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 = NULL, type = c("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"paired"),</a:t>
            </a:r>
          </a:p>
          <a:p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 = c("</a:t>
            </a:r>
            <a:r>
              <a:rPr lang="en-US" alt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268760"/>
            <a:ext cx="11737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Example case:</a:t>
            </a:r>
            <a:endParaRPr lang="en-GB" sz="28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No data from a pilot study but we have found some information in the literature.</a:t>
            </a: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In a study run in similar conditions as in the one we intend to run, </a:t>
            </a:r>
            <a:r>
              <a:rPr lang="en-GB" sz="2800" b="1" u="sng" dirty="0">
                <a:latin typeface="+mn-lt"/>
              </a:rPr>
              <a:t>male coyotes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were found to measure: </a:t>
            </a:r>
            <a:r>
              <a:rPr lang="en-GB" sz="2800" b="1" u="sng" dirty="0" smtClean="0">
                <a:latin typeface="+mn-lt"/>
              </a:rPr>
              <a:t>92cm +/- </a:t>
            </a:r>
            <a:r>
              <a:rPr lang="en-GB" sz="2800" b="1" u="sng" dirty="0">
                <a:latin typeface="+mn-lt"/>
              </a:rPr>
              <a:t>7cm (SD</a:t>
            </a:r>
            <a:r>
              <a:rPr lang="en-GB" sz="2800" dirty="0">
                <a:latin typeface="+mn-lt"/>
              </a:rPr>
              <a:t>).</a:t>
            </a:r>
            <a:endParaRPr lang="fr-FR" sz="2800" dirty="0">
              <a:latin typeface="+mn-lt"/>
            </a:endParaRP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We expect a </a:t>
            </a:r>
            <a:r>
              <a:rPr lang="en-GB" sz="2800" b="1" u="sng" dirty="0">
                <a:latin typeface="+mn-lt"/>
              </a:rPr>
              <a:t>5% difference </a:t>
            </a:r>
            <a:r>
              <a:rPr lang="en-GB" sz="2800" dirty="0">
                <a:latin typeface="+mn-lt"/>
              </a:rPr>
              <a:t>between </a:t>
            </a:r>
            <a:r>
              <a:rPr lang="en-GB" sz="2800" dirty="0" smtClean="0">
                <a:latin typeface="+mn-lt"/>
              </a:rPr>
              <a:t>genders.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	</a:t>
            </a:r>
            <a:r>
              <a:rPr lang="en-GB" sz="2800" b="1" dirty="0" smtClean="0">
                <a:latin typeface="+mn-lt"/>
              </a:rPr>
              <a:t>smallest </a:t>
            </a:r>
            <a:r>
              <a:rPr lang="en-GB" sz="2800" b="1" dirty="0">
                <a:latin typeface="+mn-lt"/>
              </a:rPr>
              <a:t>biologically meaningful difference</a:t>
            </a:r>
            <a:endParaRPr lang="en-GB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301220"/>
            <a:ext cx="568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+mn-lt"/>
              </a:rPr>
              <a:t>Exercise 3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Power analysis</a:t>
            </a:r>
            <a:endParaRPr lang="fr-FR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8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5" y="4005064"/>
            <a:ext cx="3921158" cy="188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4" y="1581396"/>
            <a:ext cx="36004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u="sng" dirty="0" smtClean="0">
                <a:latin typeface="+mn-lt"/>
              </a:rPr>
              <a:t>Example </a:t>
            </a:r>
            <a:r>
              <a:rPr lang="en-GB" sz="2400" u="sng" dirty="0">
                <a:latin typeface="+mn-lt"/>
              </a:rPr>
              <a:t>case</a:t>
            </a:r>
            <a:r>
              <a:rPr lang="en-GB" sz="2400" dirty="0">
                <a:latin typeface="+mn-lt"/>
              </a:rPr>
              <a:t>:</a:t>
            </a:r>
          </a:p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We don’t have data from a pilot study but we have found some information in the literature.</a:t>
            </a:r>
          </a:p>
          <a:p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In a study run in similar conditions as in the one we intend to run, </a:t>
            </a:r>
            <a:r>
              <a:rPr lang="en-GB" sz="1800" b="1" u="sng" dirty="0">
                <a:latin typeface="+mn-lt"/>
              </a:rPr>
              <a:t>male coyotes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were found to measure:</a:t>
            </a:r>
          </a:p>
          <a:p>
            <a:r>
              <a:rPr lang="en-GB" sz="1800" b="1" u="sng" dirty="0">
                <a:latin typeface="+mn-lt"/>
              </a:rPr>
              <a:t>92cm+/- 7cm (SD</a:t>
            </a:r>
            <a:r>
              <a:rPr lang="en-GB" sz="1800" dirty="0">
                <a:latin typeface="+mn-lt"/>
              </a:rPr>
              <a:t>)</a:t>
            </a:r>
            <a:endParaRPr lang="fr-FR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We expect a </a:t>
            </a:r>
            <a:r>
              <a:rPr lang="en-GB" sz="1800" b="1" u="sng" dirty="0">
                <a:latin typeface="+mn-lt"/>
              </a:rPr>
              <a:t>5% difference </a:t>
            </a:r>
            <a:r>
              <a:rPr lang="en-GB" sz="1800" dirty="0">
                <a:latin typeface="+mn-lt"/>
              </a:rPr>
              <a:t>between genders with a similar variability in the female sample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56040" y="4281512"/>
            <a:ext cx="1368152" cy="38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63752" y="1581396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Mean 1 = 92</a:t>
            </a:r>
          </a:p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Mean 2 = 87.4 (5% less than 92cm)</a:t>
            </a:r>
          </a:p>
          <a:p>
            <a:endParaRPr lang="en-GB" sz="2000" dirty="0">
              <a:latin typeface="+mn-lt"/>
              <a:cs typeface="Courier New" panose="02070309020205020404" pitchFamily="49" charset="0"/>
            </a:endParaRPr>
          </a:p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delta = 92 – 87.4</a:t>
            </a:r>
          </a:p>
          <a:p>
            <a:r>
              <a:rPr lang="en-GB" sz="2000" dirty="0" err="1">
                <a:latin typeface="+mn-lt"/>
                <a:cs typeface="Courier New" panose="02070309020205020404" pitchFamily="49" charset="0"/>
              </a:rPr>
              <a:t>sd</a:t>
            </a:r>
            <a:r>
              <a:rPr lang="en-GB" sz="2000" dirty="0">
                <a:latin typeface="+mn-lt"/>
                <a:cs typeface="Courier New" panose="02070309020205020404" pitchFamily="49" charset="0"/>
              </a:rPr>
              <a:t> = 7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(delta=92-87.4,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=7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=0.05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power=0.8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840" y="60932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We need a sample size of </a:t>
            </a:r>
            <a:r>
              <a:rPr lang="en-GB" sz="2400" b="1" u="sng" dirty="0">
                <a:latin typeface="+mn-lt"/>
              </a:rPr>
              <a:t>n~76 (2*38</a:t>
            </a:r>
            <a:r>
              <a:rPr lang="en-GB" sz="2400" u="sng" dirty="0"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36" y="154107"/>
            <a:ext cx="787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+mn-lt"/>
              </a:rPr>
              <a:t>Exercise 3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Power analysis - </a:t>
            </a:r>
            <a:r>
              <a:rPr lang="en-GB" sz="4000" b="1" i="1" dirty="0">
                <a:solidFill>
                  <a:schemeClr val="tx2"/>
                </a:solidFill>
                <a:latin typeface="+mn-lt"/>
              </a:rPr>
              <a:t>Answers</a:t>
            </a:r>
            <a:endParaRPr lang="fr-FR" sz="40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4800" b="1" kern="0" dirty="0" smtClean="0">
                    <a:solidFill>
                      <a:srgbClr val="002060"/>
                    </a:solidFill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48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4800" b="1" kern="0" dirty="0" smtClean="0">
                    <a:solidFill>
                      <a:srgbClr val="002060"/>
                    </a:solidFill>
                    <a:latin typeface="+mn-lt"/>
                  </a:rPr>
                  <a:t> plotting data</a:t>
                </a:r>
                <a:endParaRPr lang="en-GB" sz="4800" b="1" kern="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  <a:blipFill>
                <a:blip r:embed="rId2"/>
                <a:stretch>
                  <a:fillRect l="-1037" t="-10945" r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6480720" cy="15367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Data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exploration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kern="0" dirty="0">
                <a:solidFill>
                  <a:srgbClr val="C00000"/>
                </a:solidFill>
                <a:latin typeface="+mn-lt"/>
              </a:rPr>
            </a:br>
            <a:r>
              <a:rPr lang="en-GB" sz="4000" b="1" kern="0" dirty="0">
                <a:latin typeface="+mn-lt"/>
              </a:rPr>
              <a:t>coyote.csv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2636912"/>
            <a:ext cx="115212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The file contains individual body length of male and female coyotes.</a:t>
            </a:r>
            <a:endParaRPr lang="en-GB" sz="28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latin typeface="+mn-lt"/>
            </a:endParaRPr>
          </a:p>
          <a:p>
            <a:pPr eaLnBrk="1" hangingPunct="1"/>
            <a:r>
              <a:rPr lang="en-GB" sz="2800" u="sng" dirty="0">
                <a:latin typeface="+mn-lt"/>
              </a:rPr>
              <a:t>Question</a:t>
            </a:r>
            <a:r>
              <a:rPr lang="en-GB" sz="2800" dirty="0">
                <a:latin typeface="+mn-lt"/>
              </a:rPr>
              <a:t>: do male and female coyotes differ in size</a:t>
            </a:r>
            <a:r>
              <a:rPr lang="en-GB" sz="2800" dirty="0" smtClean="0">
                <a:latin typeface="+mn-lt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Load </a:t>
            </a:r>
            <a:r>
              <a:rPr lang="en-GB" sz="2800" b="1" kern="0" dirty="0">
                <a:solidFill>
                  <a:srgbClr val="CC0099"/>
                </a:solidFill>
                <a:latin typeface="+mn-lt"/>
              </a:rPr>
              <a:t>coyote.csv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latin typeface="+mn-lt"/>
              </a:rPr>
              <a:t>Plot </a:t>
            </a:r>
            <a:r>
              <a:rPr lang="en-GB" sz="2800" kern="0" dirty="0">
                <a:latin typeface="+mn-lt"/>
              </a:rPr>
              <a:t>the data as boxplot, histogram, </a:t>
            </a:r>
            <a:r>
              <a:rPr lang="en-GB" sz="2800" kern="0" dirty="0" err="1" smtClean="0">
                <a:latin typeface="+mn-lt"/>
              </a:rPr>
              <a:t>violinplot</a:t>
            </a:r>
            <a:r>
              <a:rPr lang="en-GB" sz="2800" kern="0" dirty="0" smtClean="0">
                <a:latin typeface="+mn-lt"/>
              </a:rPr>
              <a:t> </a:t>
            </a:r>
            <a:r>
              <a:rPr lang="en-GB" sz="2800" kern="0" dirty="0">
                <a:latin typeface="+mn-lt"/>
              </a:rPr>
              <a:t>and </a:t>
            </a:r>
            <a:r>
              <a:rPr lang="en-GB" sz="2800" kern="0" dirty="0" err="1" smtClean="0">
                <a:latin typeface="+mn-lt"/>
              </a:rPr>
              <a:t>stripchart</a:t>
            </a:r>
            <a:endParaRPr lang="en-GB" sz="28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1541577" y="5675238"/>
                <a:ext cx="9108847" cy="778098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3600" b="1" kern="0" dirty="0" smtClean="0">
                    <a:solidFill>
                      <a:srgbClr val="C00000"/>
                    </a:solidFill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3600" b="1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3600" b="1" kern="0" dirty="0">
                    <a:solidFill>
                      <a:srgbClr val="C00000"/>
                    </a:solidFill>
                    <a:latin typeface="+mn-lt"/>
                  </a:rPr>
                  <a:t> plotting data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77" y="5675238"/>
                <a:ext cx="9108847" cy="778098"/>
              </a:xfrm>
              <a:prstGeom prst="rect">
                <a:avLst/>
              </a:prstGeom>
              <a:blipFill>
                <a:blip r:embed="rId3"/>
                <a:stretch>
                  <a:fillRect t="-12500" b="-11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145545"/>
            <a:ext cx="2913609" cy="22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608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j-lt"/>
              </a:rPr>
              <a:t>Data </a:t>
            </a:r>
            <a:r>
              <a:rPr lang="en-GB" sz="4000" b="1" dirty="0" smtClean="0">
                <a:solidFill>
                  <a:srgbClr val="CC0099"/>
                </a:solidFill>
                <a:latin typeface="+mj-lt"/>
              </a:rPr>
              <a:t>exploration</a:t>
            </a: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694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Explore </a:t>
            </a:r>
            <a:r>
              <a:rPr lang="en-GB" sz="2400" dirty="0">
                <a:latin typeface="+mn-lt"/>
              </a:rPr>
              <a:t>data using 4 different representations: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15" y="1556792"/>
            <a:ext cx="3450013" cy="212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39" y="1526001"/>
            <a:ext cx="3800052" cy="2345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4005064"/>
            <a:ext cx="4383450" cy="270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839" y="3984207"/>
            <a:ext cx="4266771" cy="26332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1424" y="3871176"/>
            <a:ext cx="9505056" cy="2839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12408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(rows=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),cols=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GB" sz="2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420888"/>
            <a:ext cx="6666667" cy="41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368" y="3933056"/>
            <a:ext cx="18805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One row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3592" y="4293096"/>
            <a:ext cx="763284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3712" y="1533197"/>
            <a:ext cx="54841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j-lt"/>
              </a:rPr>
              <a:t>2 columns: one per gender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83832" y="2341884"/>
            <a:ext cx="0" cy="4039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07768" y="860949"/>
            <a:ext cx="597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80176" y="2348880"/>
            <a:ext cx="0" cy="4039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532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920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+mn-lt"/>
              </a:rPr>
              <a:t>Stripchart</a:t>
            </a:r>
            <a:endParaRPr lang="en-GB" sz="2400" b="1" dirty="0" smtClean="0">
              <a:latin typeface="+mn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Variation of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2059096"/>
            <a:ext cx="2952327" cy="1822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382" y="4581128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=length)) +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width=0.3)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3933056"/>
            <a:ext cx="4473128" cy="276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638" y="23636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=length)) +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5535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</a:t>
            </a:r>
            <a:r>
              <a:rPr lang="en-GB" sz="4000" b="1" u="sng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en-GB" sz="40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6" y="908720"/>
            <a:ext cx="1197465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+mj-lt"/>
              </a:rPr>
              <a:t>Stripchart</a:t>
            </a:r>
            <a:endParaRPr lang="en-GB" sz="2400" dirty="0" smtClean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What statistical summary: mean: 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 = 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What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: </a:t>
            </a: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choice of graphical representation: a line: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geom_errorbar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	mean=minimum=max</a:t>
            </a:r>
          </a:p>
          <a:p>
            <a:endParaRPr lang="en-GB" sz="2400" dirty="0">
              <a:latin typeface="+mj-lt"/>
              <a:cs typeface="Courier New" panose="02070309020205020404" pitchFamily="49" charset="0"/>
            </a:endParaRPr>
          </a:p>
          <a:p>
            <a:endParaRPr lang="en-GB" sz="2400" dirty="0">
              <a:latin typeface="+mj-lt"/>
              <a:cs typeface="Courier New" panose="02070309020205020404" pitchFamily="49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568" y="1916832"/>
            <a:ext cx="760450" cy="676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4901019"/>
            <a:ext cx="2989298" cy="1844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336" y="3501008"/>
            <a:ext cx="10937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 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="mean")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608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j-lt"/>
              </a:rPr>
              <a:t>Data </a:t>
            </a:r>
            <a:r>
              <a:rPr lang="en-GB" sz="4000" b="1" dirty="0" smtClean="0">
                <a:solidFill>
                  <a:srgbClr val="CC0099"/>
                </a:solidFill>
                <a:latin typeface="+mj-lt"/>
              </a:rPr>
              <a:t>exploration</a:t>
            </a: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694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Explore </a:t>
            </a:r>
            <a:r>
              <a:rPr lang="en-GB" sz="2400" dirty="0">
                <a:latin typeface="+mn-lt"/>
              </a:rPr>
              <a:t>data using 4 different representations: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15" y="1556792"/>
            <a:ext cx="3450013" cy="212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39" y="1526002"/>
            <a:ext cx="3534529" cy="2181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139" y="3806399"/>
            <a:ext cx="4033411" cy="2489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839" y="3806399"/>
            <a:ext cx="3966577" cy="2447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5822" y="6226837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416" y="6226836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),cols=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8811" y="133002"/>
            <a:ext cx="5533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(x=gender, y=length))+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_...()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247" y="304144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1545" y="306906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4472" y="6226836"/>
            <a:ext cx="174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4" y="929205"/>
            <a:ext cx="1120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560" y="145990"/>
            <a:ext cx="838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4000" b="1" dirty="0" err="1">
                <a:solidFill>
                  <a:schemeClr val="tx2"/>
                </a:solidFill>
              </a:rPr>
              <a:t>Stripchart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440278"/>
            <a:ext cx="3432168" cy="2118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308" y="5140930"/>
            <a:ext cx="12072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size=4, width=0.2,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colour="black", size=1.2, width=0.6)</a:t>
            </a:r>
          </a:p>
        </p:txBody>
      </p:sp>
      <p:sp>
        <p:nvSpPr>
          <p:cNvPr id="4" name="AutoShape 2" descr="http://127.0.0.1:37929/chunk_output/DB983485CB041FC4/0E96EF44/cv36n5qwsmc4a/00002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73" y="2348880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376" y="692696"/>
            <a:ext cx="8075613" cy="5400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sz="4000" b="1" kern="0" dirty="0">
                <a:solidFill>
                  <a:srgbClr val="CC0099"/>
                </a:solidFill>
              </a:rPr>
              <a:t>Introduction</a:t>
            </a:r>
          </a:p>
          <a:p>
            <a:pPr eaLnBrk="1" hangingPunct="1"/>
            <a:endParaRPr lang="en-GB" sz="2000" kern="0" dirty="0">
              <a:solidFill>
                <a:srgbClr val="CC0099"/>
              </a:solidFill>
            </a:endParaRPr>
          </a:p>
          <a:p>
            <a:pPr eaLnBrk="1" hangingPunct="1"/>
            <a:endParaRPr lang="en-GB" sz="2000" kern="0" dirty="0">
              <a:solidFill>
                <a:srgbClr val="CC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Key concepts to always keep in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lvl="1" eaLnBrk="1" hangingPunct="1"/>
            <a:r>
              <a:rPr lang="en-GB" kern="0" dirty="0">
                <a:cs typeface="Arial" charset="0"/>
              </a:rPr>
              <a:t>Null hypothesis and error types</a:t>
            </a:r>
          </a:p>
          <a:p>
            <a:pPr lvl="1" eaLnBrk="1" hangingPunct="1"/>
            <a:endParaRPr lang="en-GB" sz="1000" kern="0" dirty="0">
              <a:cs typeface="Arial" charset="0"/>
            </a:endParaRPr>
          </a:p>
          <a:p>
            <a:pPr lvl="1" eaLnBrk="1" hangingPunct="1"/>
            <a:r>
              <a:rPr lang="en-GB" kern="0" dirty="0">
                <a:cs typeface="Arial" charset="0"/>
              </a:rPr>
              <a:t>Statistics inference</a:t>
            </a:r>
          </a:p>
          <a:p>
            <a:pPr lvl="1" eaLnBrk="1" hangingPunct="1"/>
            <a:endParaRPr lang="en-GB" sz="1000" kern="0" dirty="0">
              <a:cs typeface="Arial" charset="0"/>
            </a:endParaRPr>
          </a:p>
          <a:p>
            <a:pPr lvl="1" eaLnBrk="1" hangingPunct="1"/>
            <a:r>
              <a:rPr lang="en-GB" kern="0" dirty="0">
                <a:cs typeface="Arial" charset="0"/>
              </a:rPr>
              <a:t>Signal-to-noise ratio</a:t>
            </a:r>
            <a:endParaRPr lang="en-GB" kern="0" dirty="0"/>
          </a:p>
          <a:p>
            <a:pPr marL="0" indent="0" eaLnBrk="1" hangingPunct="1">
              <a:buNone/>
            </a:pPr>
            <a:endParaRPr lang="en-GB" sz="2000" kern="0" baseline="-25000" dirty="0"/>
          </a:p>
          <a:p>
            <a:pPr eaLnBrk="1" hangingPunct="1"/>
            <a:endParaRPr lang="en-GB" sz="2000" kern="0" baseline="-25000" dirty="0"/>
          </a:p>
          <a:p>
            <a:pPr eaLnBrk="1" hangingPunct="1"/>
            <a:endParaRPr lang="en-GB" sz="2400" kern="0" baseline="-25000" dirty="0"/>
          </a:p>
          <a:p>
            <a:pPr eaLnBrk="1" hangingPunct="1"/>
            <a:endParaRPr lang="en-GB" sz="2400" kern="0" baseline="-25000" dirty="0"/>
          </a:p>
          <a:p>
            <a:pPr eaLnBrk="1" hangingPunct="1"/>
            <a:endParaRPr lang="en-GB" sz="2400" kern="0" baseline="-25000" dirty="0"/>
          </a:p>
          <a:p>
            <a:pPr eaLnBrk="1" hangingPunct="1"/>
            <a:endParaRPr lang="en-GB" sz="2400" kern="0" baseline="-25000" dirty="0"/>
          </a:p>
          <a:p>
            <a:pPr eaLnBrk="1" hangingPunct="1"/>
            <a:endParaRPr lang="en-GB" sz="2400" kern="0" baseline="-25000" dirty="0"/>
          </a:p>
          <a:p>
            <a:pPr eaLnBrk="1" hangingPunct="1"/>
            <a:endParaRPr lang="en-GB" sz="2400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6616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1951653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654" y="4581128"/>
            <a:ext cx="538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oyote %&gt;%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104126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Boxplots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beanplots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AutoShape 2" descr="http://127.0.0.1:21875/chunk_output/8B0DD79E44EF4660/65C0366E/c2lm52oflwqqg/00001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124744"/>
            <a:ext cx="4383450" cy="270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645024"/>
            <a:ext cx="4085997" cy="25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20" y="1561977"/>
            <a:ext cx="62632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",width=0.5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)")+</a:t>
            </a:r>
          </a:p>
          <a:p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  <a:endParaRPr lang="en-GB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scale_fill_manual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orange","purple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848" y="450912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length, 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(trim=FALSE, size=1,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"point", fun = "median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04126"/>
            <a:ext cx="1166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Boxplots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beanplots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366010"/>
            <a:ext cx="4032448" cy="248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1" y="3717032"/>
            <a:ext cx="4417425" cy="2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95725"/>
            <a:ext cx="814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Histograms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58484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binwidth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4, colour="black")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GB" sz="1600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777270"/>
            <a:ext cx="6306627" cy="3892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176" y="1200428"/>
            <a:ext cx="38779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+mn-lt"/>
                <a:cs typeface="Courier New" panose="02070309020205020404" pitchFamily="49" charset="0"/>
              </a:rPr>
              <a:t>also works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facet_wrap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</a:t>
            </a:r>
            <a:endParaRPr lang="en-GB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95725"/>
            <a:ext cx="814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Histograms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435041"/>
            <a:ext cx="1101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binwidth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4.5, colour="black",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</a:t>
            </a:r>
          </a:p>
        </p:txBody>
      </p:sp>
      <p:sp>
        <p:nvSpPr>
          <p:cNvPr id="4" name="AutoShape 2" descr="http://127.0.0.1:21875/chunk_output/8B0DD79E44EF4660/65C0366E/caqx5w8h9zlo0/00000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28498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64" y="909142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(width=0.2)+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972" y="48927"/>
            <a:ext cx="11464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 extra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Graph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combinations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8" y="4728844"/>
            <a:ext cx="120933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(size=1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trim = FALSE, alpha=0.2,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(width=0.2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outlier.size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outlier.colour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darkred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(labels=c("female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"=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"="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Male"), limits =c("male", "female"))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" y="2131046"/>
            <a:ext cx="3940171" cy="2431648"/>
          </a:xfrm>
          <a:prstGeom prst="rect">
            <a:avLst/>
          </a:prstGeom>
        </p:spPr>
      </p:pic>
      <p:sp>
        <p:nvSpPr>
          <p:cNvPr id="7" name="AutoShape 2" descr="http://127.0.0.1:32671/chunk_output/DB9834851D46B5E9/0E96EF44/ccyw9h28oy3lm/00000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03" y="1700808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544" y="836712"/>
            <a:ext cx="5009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972" y="48927"/>
            <a:ext cx="1161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 extra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>
                <a:solidFill>
                  <a:schemeClr val="tx2"/>
                </a:solidFill>
              </a:rPr>
              <a:t>Graph combinations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4" y="2474133"/>
            <a:ext cx="3528392" cy="2177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85" y="4949059"/>
            <a:ext cx="11953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=NA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width=0.2)+	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size=2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alpha=0.5, colour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="red")+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916832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solidFill>
                  <a:srgbClr val="002060"/>
                </a:solidFill>
                <a:latin typeface="+mn-lt"/>
              </a:rPr>
              <a:t>Checking the assumptions</a:t>
            </a:r>
            <a:endParaRPr lang="en-GB" sz="4800" b="1" kern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1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08" y="1732489"/>
            <a:ext cx="5334462" cy="329212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92547" y="218356"/>
            <a:ext cx="800690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Normality assumption: QQ Plot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275" y="1052736"/>
            <a:ext cx="522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QQ plot=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–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plot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44648" y="3056117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coyotes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2895" y="5302204"/>
            <a:ext cx="2936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sample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P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erfectly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normal distribution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7764" y="5129169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Quantiles: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86" y="2781247"/>
            <a:ext cx="2535670" cy="107887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9357" y="2951355"/>
            <a:ext cx="139551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Lower quartile</a:t>
            </a:r>
            <a:endParaRPr lang="fr-FR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0773" y="2370366"/>
            <a:ext cx="140134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Upper quartile</a:t>
            </a:r>
            <a:endParaRPr lang="fr-FR" sz="1600" dirty="0">
              <a:latin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50" y="5610905"/>
            <a:ext cx="3196018" cy="8877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5692399" y="3392951"/>
            <a:ext cx="0" cy="120257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85303" y="2924943"/>
            <a:ext cx="0" cy="163462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48999" y="3378551"/>
            <a:ext cx="1843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41799" y="2824136"/>
            <a:ext cx="288032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72240" y="3120632"/>
            <a:ext cx="141346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A little bit off</a:t>
            </a:r>
            <a:endParaRPr lang="fr-FR" sz="1800" dirty="0">
              <a:latin typeface="+mn-lt"/>
            </a:endParaRPr>
          </a:p>
        </p:txBody>
      </p:sp>
      <p:cxnSp>
        <p:nvCxnSpPr>
          <p:cNvPr id="51" name="Straight Arrow Connector 50"/>
          <p:cNvCxnSpPr>
            <a:stCxn id="49" idx="1"/>
          </p:cNvCxnSpPr>
          <p:nvPr/>
        </p:nvCxnSpPr>
        <p:spPr>
          <a:xfrm flipH="1" flipV="1">
            <a:off x="6722120" y="2951357"/>
            <a:ext cx="350120" cy="3539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3689" y="2340696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Quantiles: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6829" y="2892832"/>
            <a:ext cx="315503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39933"/>
                </a:solidFill>
              </a:rPr>
              <a:t>Normality </a:t>
            </a:r>
            <a:r>
              <a:rPr lang="en-GB" sz="2800" b="1" dirty="0" smtClean="0">
                <a:solidFill>
                  <a:srgbClr val="339933"/>
                </a:solidFill>
                <a:sym typeface="Wingdings"/>
              </a:rPr>
              <a:t> (</a:t>
            </a:r>
            <a:r>
              <a:rPr lang="en-GB" sz="2800" b="1" dirty="0" err="1" smtClean="0">
                <a:solidFill>
                  <a:srgbClr val="339933"/>
                </a:solidFill>
                <a:sym typeface="Wingdings"/>
              </a:rPr>
              <a:t>ish</a:t>
            </a:r>
            <a:r>
              <a:rPr lang="en-GB" sz="2800" b="1" dirty="0" smtClean="0">
                <a:solidFill>
                  <a:srgbClr val="339933"/>
                </a:solidFill>
                <a:sym typeface="Wingdings"/>
              </a:rPr>
              <a:t>)</a:t>
            </a:r>
            <a:endParaRPr lang="en-GB" sz="2800" b="1" dirty="0">
              <a:solidFill>
                <a:srgbClr val="3399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929960"/>
            <a:ext cx="2299176" cy="14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7" grpId="0" animBg="1"/>
      <p:bldP spid="29" grpId="0" animBg="1"/>
      <p:bldP spid="49" grpId="0" animBg="1"/>
      <p:bldP spid="53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1564" y="218356"/>
            <a:ext cx="784887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Normality assumption: QQ plot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4581128"/>
            <a:ext cx="70968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(size=2,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="darkorange3")+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("Body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(cm)")+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=70, 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by=5, 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to=110))+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scale_x_continuous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=-3, by=0.5, to=3))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724" y="1711573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  <a:endParaRPr lang="fr-FR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49" y="1107593"/>
            <a:ext cx="4459639" cy="275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59" y="3970967"/>
            <a:ext cx="4342371" cy="26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64964" y="4515332"/>
            <a:ext cx="179247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9933"/>
                </a:solidFill>
              </a:rPr>
              <a:t>Normality </a:t>
            </a:r>
            <a:r>
              <a:rPr lang="en-GB" sz="2800" b="1" dirty="0">
                <a:solidFill>
                  <a:srgbClr val="339933"/>
                </a:solidFill>
                <a:sym typeface="Wingdings"/>
              </a:rPr>
              <a:t></a:t>
            </a:r>
            <a:endParaRPr lang="en-GB" sz="2800" b="1" dirty="0">
              <a:solidFill>
                <a:srgbClr val="33993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565" y="2782669"/>
            <a:ext cx="339387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(length)%&gt;%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848489"/>
            <a:ext cx="9721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First assumption: </a:t>
            </a:r>
            <a:r>
              <a:rPr lang="en-GB" sz="2000" u="sng" dirty="0">
                <a:latin typeface="+mn-lt"/>
              </a:rPr>
              <a:t>Normality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+mn-lt"/>
              </a:rPr>
              <a:t>Shapiro-Wilk test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#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rstatix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 package #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n-lt"/>
              </a:rPr>
              <a:t>It </a:t>
            </a:r>
            <a:r>
              <a:rPr lang="en-GB" sz="1800" dirty="0">
                <a:latin typeface="+mn-lt"/>
              </a:rPr>
              <a:t>is based on the correlation between the data and the corresponding normal scores.</a:t>
            </a:r>
            <a:r>
              <a:rPr lang="en-GB" sz="1800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Second assumption: </a:t>
            </a:r>
            <a:r>
              <a:rPr lang="en-GB" sz="2000" u="sng" dirty="0">
                <a:latin typeface="+mn-lt"/>
              </a:rPr>
              <a:t>Homoscedasticity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 err="1" smtClean="0">
                <a:latin typeface="+mn-lt"/>
              </a:rPr>
              <a:t>Levene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test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 of Parametric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65" y="5082750"/>
            <a:ext cx="38876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 ~ gender)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061" y="6290156"/>
            <a:ext cx="360226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9933"/>
                </a:solidFill>
              </a:rPr>
              <a:t>Homogeneity in variance </a:t>
            </a:r>
            <a:r>
              <a:rPr lang="en-GB" sz="2800" b="1" dirty="0">
                <a:solidFill>
                  <a:srgbClr val="339933"/>
                </a:solidFill>
                <a:sym typeface="Wingdings"/>
              </a:rPr>
              <a:t></a:t>
            </a:r>
            <a:endParaRPr lang="en-GB" sz="2800" b="1" dirty="0">
              <a:solidFill>
                <a:srgbClr val="339933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4799856" y="2980220"/>
            <a:ext cx="2584500" cy="2186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06" y="3871977"/>
            <a:ext cx="3543795" cy="781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88" y="5097378"/>
            <a:ext cx="371896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More robust: Brown-Forsythe test</a:t>
            </a: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o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newaytests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package #</a:t>
            </a:r>
            <a:r>
              <a:rPr lang="en-GB" sz="2000" dirty="0" smtClean="0">
                <a:latin typeface="+mn-lt"/>
              </a:rPr>
              <a:t>,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bf()</a:t>
            </a:r>
          </a:p>
          <a:p>
            <a:r>
              <a:rPr lang="en-GB" sz="2000" dirty="0" smtClean="0">
                <a:latin typeface="+mn-lt"/>
                <a:cs typeface="Courier New" panose="02070309020205020404" pitchFamily="49" charset="0"/>
              </a:rPr>
              <a:t>Other classic: Bartlett test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88" y="3225170"/>
            <a:ext cx="41124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Other classic: </a:t>
            </a:r>
            <a:r>
              <a:rPr lang="en-GB" sz="2000" dirty="0" err="1" smtClean="0">
                <a:latin typeface="+mn-lt"/>
              </a:rPr>
              <a:t>D’Agostino</a:t>
            </a:r>
            <a:r>
              <a:rPr lang="en-GB" sz="2000" dirty="0" smtClean="0">
                <a:latin typeface="+mn-lt"/>
              </a:rPr>
              <a:t>-Pearson test</a:t>
            </a:r>
          </a:p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# 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fBasic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package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endParaRPr lang="fr-FR" sz="2000" dirty="0" smtClean="0">
              <a:latin typeface="+mn-lt"/>
            </a:endParaRPr>
          </a:p>
          <a:p>
            <a:r>
              <a:rPr lang="fr-FR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dagoTest</a:t>
            </a:r>
            <a:r>
              <a:rPr lang="fr-FR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192" y="272541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+mn-lt"/>
              </a:rPr>
              <a:t>Normality</a:t>
            </a:r>
            <a:endParaRPr lang="en-GB" sz="2400" u="sng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4192" y="4614831"/>
            <a:ext cx="239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+mn-lt"/>
              </a:rPr>
              <a:t>Homoscedasticity</a:t>
            </a:r>
            <a:endParaRPr lang="en-GB" sz="2400" u="sng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06" y="5781810"/>
            <a:ext cx="3322608" cy="62489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088897" y="3917966"/>
            <a:ext cx="844204" cy="7160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2699728" y="5800547"/>
            <a:ext cx="948000" cy="6061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5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159244"/>
            <a:ext cx="8569325" cy="77787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The null hypothesis and the error types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052736"/>
            <a:ext cx="11593288" cy="5400675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CC0099"/>
                </a:solidFill>
              </a:rPr>
              <a:t>The null hypothesis (H</a:t>
            </a:r>
            <a:r>
              <a:rPr lang="en-GB" sz="2800" baseline="-25000" dirty="0">
                <a:solidFill>
                  <a:srgbClr val="CC0099"/>
                </a:solidFill>
              </a:rPr>
              <a:t>0</a:t>
            </a:r>
            <a:r>
              <a:rPr lang="en-GB" sz="2800" dirty="0">
                <a:solidFill>
                  <a:srgbClr val="CC0099"/>
                </a:solidFill>
              </a:rPr>
              <a:t>): </a:t>
            </a:r>
            <a:r>
              <a:rPr lang="en-GB" sz="2800" dirty="0"/>
              <a:t>H</a:t>
            </a:r>
            <a:r>
              <a:rPr lang="en-GB" sz="2800" baseline="-25000" dirty="0"/>
              <a:t>0</a:t>
            </a:r>
            <a:r>
              <a:rPr lang="en-GB" sz="2800" dirty="0"/>
              <a:t> = no effect </a:t>
            </a:r>
          </a:p>
          <a:p>
            <a:pPr lvl="1" eaLnBrk="1" hangingPunct="1"/>
            <a:r>
              <a:rPr lang="en-US" sz="1600" dirty="0">
                <a:cs typeface="Arial" charset="0"/>
              </a:rPr>
              <a:t>e.g. </a:t>
            </a:r>
            <a:r>
              <a:rPr lang="en-GB" sz="1600" dirty="0" smtClean="0"/>
              <a:t>no difference between 2 genotypes</a:t>
            </a:r>
            <a:endParaRPr lang="en-GB" sz="1600" dirty="0"/>
          </a:p>
          <a:p>
            <a:pPr eaLnBrk="1" hangingPunct="1"/>
            <a:r>
              <a:rPr lang="en-GB" sz="2800" dirty="0"/>
              <a:t>The aim of a statistical test is to reject or not H</a:t>
            </a:r>
            <a:r>
              <a:rPr lang="en-GB" sz="2800" baseline="-25000" dirty="0"/>
              <a:t>0.</a:t>
            </a:r>
          </a:p>
          <a:p>
            <a:pPr eaLnBrk="1" hangingPunct="1"/>
            <a:endParaRPr lang="en-GB" sz="20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000" dirty="0"/>
          </a:p>
          <a:p>
            <a:pPr eaLnBrk="1" hangingPunct="1">
              <a:buFont typeface="Arial" pitchFamily="34" charset="0"/>
              <a:buChar char="•"/>
            </a:pPr>
            <a:endParaRPr lang="en-GB" sz="10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/>
              <a:t>Traditionally, a test or a difference is said to be “</a:t>
            </a:r>
            <a:r>
              <a:rPr lang="en-GB" sz="2400" b="1" dirty="0">
                <a:solidFill>
                  <a:srgbClr val="CC0099"/>
                </a:solidFill>
              </a:rPr>
              <a:t>significant</a:t>
            </a:r>
            <a:r>
              <a:rPr lang="en-GB" sz="2400" dirty="0"/>
              <a:t>” if the probability of type I error is: </a:t>
            </a:r>
            <a:r>
              <a:rPr lang="en-GB" sz="2400" b="1" dirty="0">
                <a:solidFill>
                  <a:srgbClr val="CC0099"/>
                </a:solidFill>
              </a:rPr>
              <a:t>α =&lt; 0.05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specificity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Positives </a:t>
            </a:r>
            <a:r>
              <a:rPr lang="en-GB" sz="2400" dirty="0"/>
              <a:t>= low </a:t>
            </a:r>
            <a:r>
              <a:rPr lang="en-GB" sz="2400" b="1" dirty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sensitivity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Negatives </a:t>
            </a:r>
            <a:r>
              <a:rPr lang="en-GB" sz="2400" dirty="0"/>
              <a:t>= low </a:t>
            </a:r>
            <a:r>
              <a:rPr lang="en-GB" sz="2400" b="1" dirty="0"/>
              <a:t>Type II error</a:t>
            </a:r>
          </a:p>
          <a:p>
            <a:pPr eaLnBrk="1" hangingPunct="1"/>
            <a:endParaRPr lang="en-GB" sz="2000" dirty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797085"/>
              </p:ext>
            </p:extLst>
          </p:nvPr>
        </p:nvGraphicFramePr>
        <p:xfrm>
          <a:off x="2423592" y="2726800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  <a:latin typeface="+mn-lt"/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6" y="4057440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1" y="3435504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3421514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09" y="4041126"/>
            <a:ext cx="589088" cy="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988840"/>
            <a:ext cx="5669771" cy="640135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Independent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-test: results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(</a:t>
            </a:r>
            <a:r>
              <a:rPr lang="en-GB" sz="4000" b="1" dirty="0" err="1" smtClean="0">
                <a:solidFill>
                  <a:srgbClr val="CC0099"/>
                </a:solidFill>
                <a:latin typeface="+mn-lt"/>
              </a:rPr>
              <a:t>tidyverse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)</a:t>
            </a:r>
            <a:r>
              <a:rPr lang="en-GB" sz="3800" b="1" dirty="0">
                <a:latin typeface="+mn-lt"/>
              </a:rPr>
              <a:t/>
            </a:r>
            <a:br>
              <a:rPr lang="en-GB" sz="3800" b="1" dirty="0">
                <a:latin typeface="+mn-lt"/>
              </a:rPr>
            </a:b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coyote.csv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064" y="4219063"/>
            <a:ext cx="51845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2060"/>
                </a:solidFill>
                <a:latin typeface="+mn-lt"/>
              </a:rPr>
              <a:t>Answer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: Males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tend to be longer than females but not significantly so (p=0.1045).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197" y="1201897"/>
            <a:ext cx="4339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5920" y="1999124"/>
            <a:ext cx="7200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119336" y="5571345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Power : How </a:t>
            </a:r>
            <a:r>
              <a:rPr lang="en-GB" sz="2400" dirty="0">
                <a:latin typeface="+mn-lt"/>
              </a:rPr>
              <a:t>many more coyotes to reach significance?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Re-run the power analysis with mean=89.7 for females: n~250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But does it make sense?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97" y="2780928"/>
            <a:ext cx="772519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get_summary_stats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(length, type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ungroup()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256320"/>
            <a:ext cx="3962743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035" y="260649"/>
            <a:ext cx="756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</a:rPr>
              <a:t>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270892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What </a:t>
            </a:r>
            <a:r>
              <a:rPr lang="en-GB" sz="2400" dirty="0">
                <a:latin typeface="+mn-lt"/>
              </a:rPr>
              <a:t>if the tiny difference is meaningless?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Beware of </a:t>
            </a:r>
            <a:r>
              <a:rPr lang="en-GB" sz="2400" b="1" dirty="0">
                <a:latin typeface="+mn-lt"/>
              </a:rPr>
              <a:t>overpower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Nothing wrong with the stats: it is all about interpretation of the results of the test.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Remember the important first step of power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581320"/>
            <a:ext cx="2736304" cy="330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8" y="1124744"/>
            <a:ext cx="1214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It takes huge samples to detect tiny differences but tiny samples to detect huge differences. </a:t>
            </a:r>
          </a:p>
          <a:p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8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80" y="3822558"/>
            <a:ext cx="1943268" cy="685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25" y="1353878"/>
            <a:ext cx="4266350" cy="534329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96320" y="152813"/>
            <a:ext cx="6199361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Independent </a:t>
            </a:r>
            <a:r>
              <a:rPr kumimoji="0" lang="en-GB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-test: results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old-fashion way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39383" y="6216504"/>
            <a:ext cx="289711" cy="2835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791" y="2619158"/>
            <a:ext cx="318977" cy="237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40149" y="2764465"/>
            <a:ext cx="3260642" cy="115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03512" y="4410049"/>
            <a:ext cx="2235871" cy="180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307569" y="4156700"/>
            <a:ext cx="858256" cy="25334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14967" y="6237630"/>
            <a:ext cx="333154" cy="22923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4111" y="4974323"/>
            <a:ext cx="49465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1.641 &lt; 1.984: not significant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49" y="5627391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value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6748121" y="5812057"/>
            <a:ext cx="1611328" cy="47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336" y="1058431"/>
            <a:ext cx="9935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"summary", fun="mean", width=0.4, alpha=0, colour="black")+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4962085"/>
            <a:ext cx="2335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Add error bars</a:t>
            </a:r>
            <a:endParaRPr lang="en-GB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" y="5445224"/>
            <a:ext cx="9935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"summary", fun="mean", width=0.4, alpha=0, colour="black")+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width=0.2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333089"/>
            <a:ext cx="5581613" cy="3444653"/>
          </a:xfrm>
          <a:prstGeom prst="rect">
            <a:avLst/>
          </a:prstGeom>
        </p:spPr>
      </p:pic>
      <p:sp>
        <p:nvSpPr>
          <p:cNvPr id="5" name="AutoShape 2" descr="http://127.0.0.1:43558/chunk_output/DB983485B26F686E/0E96EF44/cklc18hg60bdo/00000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289029"/>
            <a:ext cx="3212807" cy="19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48" y="4005064"/>
            <a:ext cx="125465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colour=gender, fill=gender))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fun="mean", width=0.4, alpha=0.2, colour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width=0.2)+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theme(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legend.position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"none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(limits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c("male", "female"), labels = c("male"="Male", "female"="Female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"))+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29" y="1097333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Prettier version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980728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45" y="4293096"/>
            <a:ext cx="121574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width=0.2)+	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size = 2, alpha = 0.5, colour="red")+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(limits = c("male", "female"), labels = c("male"="Male", "female"="Female"))+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geom_signif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(comparisons = list(c("female", "male")),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map_signif_level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=T, test = 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92" y="928308"/>
            <a:ext cx="6123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8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8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ggsignif</a:t>
            </a:r>
            <a:r>
              <a:rPr lang="en-GB" sz="28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697617"/>
            <a:ext cx="5567821" cy="34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352" y="23070"/>
            <a:ext cx="11809312" cy="15367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 smtClean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-test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kern="0" dirty="0">
                <a:solidFill>
                  <a:srgbClr val="C00000"/>
                </a:solidFill>
                <a:latin typeface="+mn-lt"/>
              </a:rPr>
            </a:br>
            <a:r>
              <a:rPr lang="en-GB" sz="3600" b="1" kern="0" dirty="0">
                <a:latin typeface="+mn-lt"/>
              </a:rPr>
              <a:t>working.memory.csv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48" y="1231353"/>
            <a:ext cx="1197971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A researcher is studying the effects of </a:t>
            </a:r>
            <a:r>
              <a:rPr lang="en-GB" sz="2200" dirty="0" smtClean="0">
                <a:latin typeface="+mn-lt"/>
              </a:rPr>
              <a:t>dopamine depletion </a:t>
            </a:r>
            <a:r>
              <a:rPr lang="en-GB" sz="2200" dirty="0">
                <a:latin typeface="+mn-lt"/>
              </a:rPr>
              <a:t>on working memory in rhesus monkeys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 group of rhesus monkeys (n=15) performs a task involving memory after having received a placebo. Their performance is graded on a scale from 0 to 100. They are then asked to perform the same task after having received a dopamine depleting agent.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n-lt"/>
              </a:rPr>
              <a:t>Question</a:t>
            </a:r>
            <a:r>
              <a:rPr lang="en-GB" sz="2400" dirty="0">
                <a:latin typeface="+mn-lt"/>
              </a:rPr>
              <a:t>: does dopamine affect working memory in rhesus monkeys?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Load </a:t>
            </a:r>
            <a:r>
              <a:rPr lang="en-GB" sz="2400" b="1" kern="0" dirty="0" smtClean="0">
                <a:solidFill>
                  <a:srgbClr val="CC0099"/>
                </a:solidFill>
                <a:latin typeface="+mn-lt"/>
              </a:rPr>
              <a:t>working.memory.csv </a:t>
            </a:r>
            <a:r>
              <a:rPr lang="en-GB" sz="2400" kern="0" dirty="0" smtClean="0">
                <a:latin typeface="+mn-lt"/>
              </a:rPr>
              <a:t>and check out the </a:t>
            </a:r>
            <a:r>
              <a:rPr lang="en-GB" sz="2400" kern="0" dirty="0">
                <a:latin typeface="+mn-lt"/>
              </a:rPr>
              <a:t>structure of the </a:t>
            </a:r>
            <a:r>
              <a:rPr lang="en-GB" sz="2400" kern="0" dirty="0" smtClean="0">
                <a:latin typeface="+mn-lt"/>
              </a:rPr>
              <a:t>data.</a:t>
            </a:r>
            <a:endParaRPr lang="en-GB" sz="24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Work out the difference: </a:t>
            </a:r>
            <a:r>
              <a:rPr lang="en-GB" sz="2400" kern="0" dirty="0" err="1">
                <a:latin typeface="+mn-lt"/>
              </a:rPr>
              <a:t>DA.depletion</a:t>
            </a:r>
            <a:r>
              <a:rPr lang="en-GB" sz="2400" kern="0" dirty="0">
                <a:latin typeface="+mn-lt"/>
              </a:rPr>
              <a:t> – placebo and </a:t>
            </a:r>
          </a:p>
          <a:p>
            <a:pPr lvl="1"/>
            <a:r>
              <a:rPr lang="en-GB" sz="2400" kern="0" dirty="0">
                <a:latin typeface="+mn-lt"/>
              </a:rPr>
              <a:t>assign the difference to a column: </a:t>
            </a:r>
            <a:r>
              <a:rPr lang="en-GB" sz="2400" kern="0" dirty="0" err="1">
                <a:solidFill>
                  <a:srgbClr val="CC0099"/>
                </a:solidFill>
                <a:latin typeface="+mn-lt"/>
              </a:rPr>
              <a:t>working.memory$difference</a:t>
            </a:r>
            <a:endParaRPr lang="en-GB" sz="2400" kern="0" dirty="0">
              <a:solidFill>
                <a:srgbClr val="CC0099"/>
              </a:solidFill>
              <a:latin typeface="+mn-lt"/>
            </a:endParaRPr>
          </a:p>
          <a:p>
            <a:pPr lvl="1"/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Plot the difference as a </a:t>
            </a:r>
            <a:r>
              <a:rPr lang="en-GB" sz="2400" kern="0" dirty="0" err="1">
                <a:latin typeface="+mn-lt"/>
              </a:rPr>
              <a:t>stripchart</a:t>
            </a:r>
            <a:r>
              <a:rPr lang="en-GB" sz="2400" kern="0" dirty="0">
                <a:latin typeface="+mn-lt"/>
              </a:rPr>
              <a:t> with a mean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Add </a:t>
            </a:r>
            <a:r>
              <a:rPr lang="en-GB" sz="2400" b="1" kern="0" dirty="0">
                <a:latin typeface="+mn-lt"/>
              </a:rPr>
              <a:t>confidence intervals as error bars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kern="0" dirty="0" smtClean="0">
                <a:latin typeface="+mn-lt"/>
              </a:rPr>
              <a:t>Clue: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(…,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Hmisc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i="1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  <a:cs typeface="Courier New" panose="02070309020205020404" pitchFamily="49" charset="0"/>
              </a:rPr>
              <a:t>Run the paired </a:t>
            </a:r>
            <a:r>
              <a:rPr lang="en-GB" sz="2400" i="1" kern="0" dirty="0">
                <a:latin typeface="+mn-lt"/>
                <a:cs typeface="Courier New" panose="02070309020205020404" pitchFamily="49" charset="0"/>
              </a:rPr>
              <a:t>t</a:t>
            </a:r>
            <a:r>
              <a:rPr lang="en-GB" sz="2400" kern="0" dirty="0">
                <a:latin typeface="+mn-lt"/>
                <a:cs typeface="Courier New" panose="02070309020205020404" pitchFamily="49" charset="0"/>
              </a:rPr>
              <a:t>-test</a:t>
            </a:r>
            <a:r>
              <a:rPr lang="en-GB" sz="2400" kern="0" dirty="0" smtClean="0">
                <a:latin typeface="+mn-lt"/>
                <a:cs typeface="Courier New" panose="02070309020205020404" pitchFamily="49" charset="0"/>
              </a:rPr>
              <a:t>.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kern="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1, mu=0)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28" y="2582322"/>
            <a:ext cx="2475890" cy="185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5459612"/>
            <a:ext cx="53678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36" y="2314034"/>
            <a:ext cx="12128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# 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Hmisc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package #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orking.memory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DA.Depletion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width=0.05,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size=4, colour="chartreuse3")+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",fun="mean",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 width=0.3, size=1)+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width=0.15)+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=-16:0, limits=c(-16, 0))+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("Mean difference +/- 95% CI")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352" y="114157"/>
            <a:ext cx="11737304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5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Dependent 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r>
              <a:rPr lang="en-GB" sz="4000" b="1" kern="0" dirty="0">
                <a:latin typeface="+mn-lt"/>
              </a:rPr>
              <a:t>- </a:t>
            </a:r>
            <a:r>
              <a:rPr lang="en-GB" sz="4000" b="1" i="1" kern="0" dirty="0">
                <a:latin typeface="+mn-lt"/>
              </a:rPr>
              <a:t>Answers</a:t>
            </a:r>
          </a:p>
        </p:txBody>
      </p:sp>
      <p:sp>
        <p:nvSpPr>
          <p:cNvPr id="4" name="AutoShape 2" descr="http://127.0.0.1:43558/chunk_output/DB983485B26F686E/0E96EF44/csi4s23hquvz0/00000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002962"/>
            <a:ext cx="4318342" cy="2795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604" y="986367"/>
            <a:ext cx="98796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 =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DA.depletion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placebo)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330" y="1734615"/>
            <a:ext cx="2374920" cy="15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53" y="1268760"/>
            <a:ext cx="2434132" cy="1823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368" y="4126232"/>
            <a:ext cx="4458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1, mu=0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052" y="942904"/>
            <a:ext cx="8199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GB" sz="2200" b="1" u="sng" dirty="0">
                <a:latin typeface="+mn-lt"/>
              </a:rPr>
              <a:t>Question</a:t>
            </a:r>
            <a:r>
              <a:rPr lang="en-GB" sz="2200" dirty="0">
                <a:latin typeface="+mn-lt"/>
              </a:rPr>
              <a:t>: does dopamine affect working memory in rhesus monkeys?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50" y="6138287"/>
            <a:ext cx="1197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800" b="1" u="sng" dirty="0">
                <a:solidFill>
                  <a:srgbClr val="002060"/>
                </a:solidFill>
                <a:latin typeface="+mn-lt"/>
              </a:rPr>
              <a:t>Answer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: the injection of a dopamine-depleting agent significantly affects working memory in rhesus monkeys (t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=-8.62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+mn-lt"/>
              </a:rPr>
              <a:t>df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=14, p=5.715e-7).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3352" y="121381"/>
            <a:ext cx="11305256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5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Dependent 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(</a:t>
            </a:r>
            <a:r>
              <a:rPr lang="en-GB" sz="4000" b="1" kern="0" dirty="0" err="1" smtClean="0">
                <a:solidFill>
                  <a:srgbClr val="CC0099"/>
                </a:solidFill>
                <a:latin typeface="+mn-lt"/>
              </a:rPr>
              <a:t>tidyverse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8699" y="1921095"/>
            <a:ext cx="418576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(difference)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52180"/>
            <a:ext cx="3712880" cy="229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699" y="2876213"/>
            <a:ext cx="3787468" cy="62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76" y="5032171"/>
            <a:ext cx="6835732" cy="61727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03675" y="5016771"/>
            <a:ext cx="7200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7123755" y="2908413"/>
            <a:ext cx="952412" cy="60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5" y="4725144"/>
            <a:ext cx="2434132" cy="1823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68" y="851238"/>
            <a:ext cx="536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ggpubr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107668" y="121381"/>
            <a:ext cx="5976664" cy="7298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i="1" kern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12" y="1357030"/>
            <a:ext cx="88697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(scores ~ treatment, paired = TRUE)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stat.test</a:t>
            </a:r>
            <a:endParaRPr lang="en-GB" sz="18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ggpaired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y = "scores", </a:t>
            </a:r>
            <a:r>
              <a:rPr lang="fr-FR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endParaRPr lang="fr-FR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palette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"Dark2", 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line.color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"gray", 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line.size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0.4)+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(from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 by=5, to=60), </a:t>
            </a: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c(0,60))+</a:t>
            </a:r>
            <a:endParaRPr lang="fr-FR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fr-FR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stat.test</a:t>
            </a:r>
            <a:r>
              <a:rPr lang="fr-FR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label = "p", </a:t>
            </a:r>
            <a:r>
              <a:rPr lang="fr-FR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y.position</a:t>
            </a:r>
            <a:r>
              <a:rPr lang="fr-FR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657" y="2056412"/>
            <a:ext cx="1920406" cy="4229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57216" y="1693340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endParaRPr lang="fr-FR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96" y="3986480"/>
            <a:ext cx="4251407" cy="2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807968" y="5301208"/>
            <a:ext cx="4464496" cy="864096"/>
          </a:xfrm>
          <a:prstGeom prst="roundRect">
            <a:avLst/>
          </a:prstGeom>
          <a:solidFill>
            <a:srgbClr val="60CFF6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  + Noise 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3356993"/>
            <a:ext cx="3140693" cy="318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414" y="294264"/>
            <a:ext cx="435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j-lt"/>
              </a:rPr>
              <a:t>Statistical inference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7808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Meaningful?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2144" y="2020983"/>
            <a:ext cx="1332148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Real?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9035" y="3161144"/>
            <a:ext cx="2376264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Statistical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4112" y="4301306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e.g. t, F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7768" y="4302149"/>
            <a:ext cx="230425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Big enough?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2039" y="5414309"/>
            <a:ext cx="1548172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1199456" y="301738"/>
            <a:ext cx="1944216" cy="744098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13" name="Oval 12"/>
          <p:cNvSpPr/>
          <p:nvPr/>
        </p:nvSpPr>
        <p:spPr>
          <a:xfrm>
            <a:off x="8652492" y="260648"/>
            <a:ext cx="2628084" cy="857196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8804729" y="5373217"/>
            <a:ext cx="1396630" cy="715777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3863752" y="2345019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6312024" y="234501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058219" y="2669056"/>
            <a:ext cx="8949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8067168" y="3809216"/>
            <a:ext cx="9053" cy="4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2129" y="4797152"/>
            <a:ext cx="4267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n-lt"/>
              </a:rPr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528048" y="213285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Yes</a:t>
            </a:r>
          </a:p>
        </p:txBody>
      </p:sp>
      <p:cxnSp>
        <p:nvCxnSpPr>
          <p:cNvPr id="37" name="Straight Arrow Connector 36"/>
          <p:cNvCxnSpPr>
            <a:stCxn id="8" idx="1"/>
            <a:endCxn id="9" idx="3"/>
          </p:cNvCxnSpPr>
          <p:nvPr/>
        </p:nvCxnSpPr>
        <p:spPr>
          <a:xfrm flipH="1">
            <a:off x="6312024" y="4625343"/>
            <a:ext cx="792088" cy="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17346" y="4625342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06792" y="6236677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006792" y="5462695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233370" y="541780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8093393" y="581234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factor = One predictor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291019"/>
            <a:ext cx="11377264" cy="4968875"/>
          </a:xfrm>
        </p:spPr>
        <p:txBody>
          <a:bodyPr/>
          <a:lstStyle/>
          <a:p>
            <a:pPr eaLnBrk="1" hangingPunct="1"/>
            <a:endParaRPr lang="en-GB" sz="1400" dirty="0" smtClean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+mn-lt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8847" y="2468275"/>
            <a:ext cx="1410964" cy="1239588"/>
            <a:chOff x="6127384" y="1534105"/>
            <a:chExt cx="1410964" cy="1239588"/>
          </a:xfrm>
        </p:grpSpPr>
        <p:sp>
          <p:nvSpPr>
            <p:cNvPr id="33" name="TextBox 32"/>
            <p:cNvSpPr txBox="1"/>
            <p:nvPr/>
          </p:nvSpPr>
          <p:spPr>
            <a:xfrm>
              <a:off x="6127384" y="1534105"/>
              <a:ext cx="1410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61849" y="2065807"/>
              <a:ext cx="1359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44329" y="2441421"/>
            <a:ext cx="6593793" cy="1256253"/>
            <a:chOff x="6127384" y="1534105"/>
            <a:chExt cx="6593793" cy="1256253"/>
          </a:xfrm>
        </p:grpSpPr>
        <p:sp>
          <p:nvSpPr>
            <p:cNvPr id="37" name="TextBox 36"/>
            <p:cNvSpPr txBox="1"/>
            <p:nvPr/>
          </p:nvSpPr>
          <p:spPr>
            <a:xfrm>
              <a:off x="6127384" y="1534105"/>
              <a:ext cx="65937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 between the means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1426" y="2082472"/>
              <a:ext cx="51082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 in the groups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09811" y="25751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0448" y="401053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4329" y="4058683"/>
            <a:ext cx="18358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ratio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7"/>
    </mc:Choice>
    <mc:Fallback xmlns="">
      <p:transition spd="slow" advTm="39897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822324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</a:t>
            </a:r>
            <a:r>
              <a:rPr lang="en-GB" sz="2800" dirty="0" smtClean="0"/>
              <a:t>a </a:t>
            </a:r>
            <a:r>
              <a:rPr lang="en-GB" sz="2800" dirty="0"/>
              <a:t>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differences between the means pairwise.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97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6.32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006420" y="1205022"/>
          <a:ext cx="4179160" cy="345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1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6420" y="1205022"/>
                        <a:ext cx="4179160" cy="345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185580" y="4941168"/>
            <a:ext cx="1213600" cy="8860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10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8"/>
    </mc:Choice>
    <mc:Fallback xmlns="">
      <p:transition spd="slow" advTm="4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697359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917783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4" name="Prism 8" r:id="rId4" imgW="7562640" imgH="7681581" progId="Prism8.Document">
                  <p:embed/>
                </p:oleObj>
              </mc:Choice>
              <mc:Fallback>
                <p:oleObj name="Prism 8" r:id="rId4" imgW="7562640" imgH="7681581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7783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939588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2932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5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932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127550" y="2278581"/>
            <a:ext cx="0" cy="315763"/>
          </a:xfrm>
          <a:prstGeom prst="straightConnector1">
            <a:avLst/>
          </a:prstGeom>
          <a:ln w="12700">
            <a:solidFill>
              <a:srgbClr val="D6009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value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blipFill>
                <a:blip r:embed="rId10"/>
                <a:stretch>
                  <a:fillRect l="-139" t="-35644" b="-108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5401343" y="3025539"/>
            <a:ext cx="4148692" cy="167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9572" y="105243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11163" y="1443297"/>
            <a:ext cx="532627" cy="115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48447" y="5833736"/>
            <a:ext cx="503274" cy="24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238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5"/>
    </mc:Choice>
    <mc:Fallback xmlns="">
      <p:transition spd="slow" advTm="8026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8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mean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Between the groups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blipFill>
                <a:blip r:embed="rId6"/>
                <a:stretch>
                  <a:fillRect l="-587" t="-28063" b="-6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7544" y="2573077"/>
            <a:ext cx="0" cy="315763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8" y="1574355"/>
            <a:ext cx="852234" cy="95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24552" y="1574355"/>
            <a:ext cx="1139597" cy="99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883888" y="5443869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50046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9" name="Prism 8" r:id="rId7" imgW="7562640" imgH="7681581" progId="Prism8.Document">
                  <p:embed/>
                </p:oleObj>
              </mc:Choice>
              <mc:Fallback>
                <p:oleObj name="Prism 8" r:id="rId7" imgW="7562640" imgH="7681581" progId="Prism8.Document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046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414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1"/>
    </mc:Choice>
    <mc:Fallback xmlns="">
      <p:transition spd="slow" advTm="40861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90563" y="1156536"/>
          <a:ext cx="2805112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2" name="Prism 8" r:id="rId4" imgW="7538163" imgH="7675462" progId="Prism8.Document">
                  <p:embed/>
                </p:oleObj>
              </mc:Choice>
              <mc:Fallback>
                <p:oleObj name="Prism 8" r:id="rId4" imgW="7538163" imgH="767546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63" y="1156536"/>
                        <a:ext cx="2805112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3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group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Within </a:t>
                </a: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the Groups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blipFill>
                <a:blip r:embed="rId10"/>
                <a:stretch>
                  <a:fillRect l="-284" t="-27692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2566" y="2310808"/>
            <a:ext cx="0" cy="581248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7" y="1574355"/>
            <a:ext cx="870670" cy="956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42987" y="1574355"/>
            <a:ext cx="1121162" cy="998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64575" y="1082378"/>
            <a:ext cx="1320683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4316" y="1473631"/>
            <a:ext cx="474477" cy="9576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62623" y="5791200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27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5"/>
    </mc:Choice>
    <mc:Fallback xmlns="">
      <p:transition spd="slow" advTm="62125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k-1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n-k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05780" y="5109931"/>
            <a:ext cx="6368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number of values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k=number of groups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4 (k-1)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73 (n-k =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+ … +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88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7"/>
    </mc:Choice>
    <mc:Fallback xmlns="">
      <p:transition spd="slow" advTm="41507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17240" y="5015326"/>
            <a:ext cx="434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18.2/4 = 4.5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51.8/73 = 0.71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9312" y="3930060"/>
            <a:ext cx="1538176" cy="5994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6270" y="5764901"/>
            <a:ext cx="637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19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1"/>
    </mc:Choice>
    <mc:Fallback xmlns="">
      <p:transition spd="slow" advTm="2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466" y="736823"/>
            <a:ext cx="10117030" cy="5047536"/>
            <a:chOff x="142844" y="592807"/>
            <a:chExt cx="10117030" cy="5047536"/>
          </a:xfrm>
        </p:grpSpPr>
        <p:sp>
          <p:nvSpPr>
            <p:cNvPr id="15362" name="TextBox 1"/>
            <p:cNvSpPr txBox="1">
              <a:spLocks noChangeArrowheads="1"/>
            </p:cNvSpPr>
            <p:nvPr/>
          </p:nvSpPr>
          <p:spPr bwMode="auto">
            <a:xfrm>
              <a:off x="142844" y="592807"/>
              <a:ext cx="10117030" cy="504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endParaRPr lang="en-GB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GB" sz="28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Stats are all about understanding and controlling variation.</a:t>
              </a: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2800" u="sng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0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16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800" u="sng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3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358" y="3209612"/>
              <a:ext cx="63226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 is low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 is detectable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statistical significance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1736" y="4319179"/>
              <a:ext cx="7728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 but 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(i.e. </a:t>
              </a:r>
              <a:r>
                <a:rPr lang="en-GB" sz="2400" dirty="0" err="1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interindividual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variation)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is large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same signal will not be detected 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no statistical significance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7368" y="5787262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 a statistical test, the ratio of signal to noise determines the significance.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48286" y="1700810"/>
            <a:ext cx="6853198" cy="1224135"/>
            <a:chOff x="1547664" y="1556793"/>
            <a:chExt cx="6853198" cy="1224135"/>
          </a:xfrm>
        </p:grpSpPr>
        <p:sp>
          <p:nvSpPr>
            <p:cNvPr id="8" name="Rounded Rectangle 7"/>
            <p:cNvSpPr/>
            <p:nvPr/>
          </p:nvSpPr>
          <p:spPr>
            <a:xfrm>
              <a:off x="1547664" y="1745657"/>
              <a:ext cx="2624946" cy="86409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                        + Noise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37986" y="1856679"/>
              <a:ext cx="1421846" cy="648072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56635" y="2233172"/>
              <a:ext cx="997761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Noise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12376" y="2160015"/>
              <a:ext cx="8020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692" y="1679811"/>
              <a:ext cx="1408170" cy="103822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Signal-to-noise ratio </a:t>
            </a:r>
          </a:p>
        </p:txBody>
      </p:sp>
    </p:spTree>
    <p:extLst>
      <p:ext uri="{BB962C8B-B14F-4D97-AF65-F5344CB8AC3E}">
        <p14:creationId xmlns:p14="http://schemas.microsoft.com/office/powerpoint/2010/main" val="509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78168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Calibri"/>
                          <a:cs typeface="Times New Roman"/>
                        </a:rPr>
                        <a:t>6.34</a:t>
                      </a:r>
                      <a:endParaRPr lang="en-GB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891" y="5001162"/>
            <a:ext cx="531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11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92051" y="5592650"/>
          <a:ext cx="5096540" cy="863600"/>
        </p:xfrm>
        <a:graphic>
          <a:graphicData uri="http://schemas.openxmlformats.org/drawingml/2006/table">
            <a:tbl>
              <a:tblPr/>
              <a:tblGrid>
                <a:gridCol w="509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between the groups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within the groups (individual variability)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69730" y="5775661"/>
            <a:ext cx="13697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 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449265" y="5583926"/>
          <a:ext cx="701748" cy="863600"/>
        </p:xfrm>
        <a:graphic>
          <a:graphicData uri="http://schemas.openxmlformats.org/drawingml/2006/table">
            <a:tbl>
              <a:tblPr/>
              <a:tblGrid>
                <a:gridCol w="70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3915" y="57541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8678" y="573639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6.34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7407350" y="3935894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3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5"/>
    </mc:Choice>
    <mc:Fallback xmlns="">
      <p:transition spd="slow" advTm="4422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88641"/>
            <a:ext cx="748883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of more than 2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665296" cy="3672408"/>
          </a:xfrm>
        </p:spPr>
        <p:txBody>
          <a:bodyPr/>
          <a:lstStyle/>
          <a:p>
            <a:pPr eaLnBrk="1" hangingPunct="1"/>
            <a:r>
              <a:rPr lang="en-GB" sz="2400" dirty="0"/>
              <a:t>Running multiple tests on the same data increases the </a:t>
            </a:r>
            <a:r>
              <a:rPr lang="en-GB" sz="2400" b="1" dirty="0"/>
              <a:t>familywise error rate</a:t>
            </a:r>
            <a:r>
              <a:rPr lang="en-GB" sz="2400" dirty="0"/>
              <a:t>.</a:t>
            </a:r>
            <a:endParaRPr lang="en-GB" sz="2400" b="1" dirty="0"/>
          </a:p>
          <a:p>
            <a:pPr lvl="1" eaLnBrk="1" hangingPunct="1"/>
            <a:endParaRPr lang="en-GB" sz="1000" dirty="0">
              <a:solidFill>
                <a:srgbClr val="FF3399"/>
              </a:solidFill>
            </a:endParaRPr>
          </a:p>
          <a:p>
            <a:pPr eaLnBrk="1" hangingPunct="1"/>
            <a:r>
              <a:rPr lang="en-GB" sz="2400" dirty="0"/>
              <a:t>What is the </a:t>
            </a:r>
            <a:r>
              <a:rPr lang="en-GB" sz="2400" dirty="0" err="1"/>
              <a:t>familywise</a:t>
            </a:r>
            <a:r>
              <a:rPr lang="en-GB" sz="2400" dirty="0"/>
              <a:t> error rate?</a:t>
            </a:r>
          </a:p>
          <a:p>
            <a:pPr lvl="1" eaLnBrk="1" hangingPunct="1"/>
            <a:r>
              <a:rPr lang="en-GB" sz="2400" dirty="0"/>
              <a:t>The error rate across tests conducted on the same experimental data.</a:t>
            </a:r>
          </a:p>
          <a:p>
            <a:pPr lvl="1" eaLnBrk="1" hangingPunct="1"/>
            <a:endParaRPr lang="en-GB" sz="2000" dirty="0"/>
          </a:p>
          <a:p>
            <a:r>
              <a:rPr lang="en-GB" sz="2400" dirty="0"/>
              <a:t>One of the basic rules (‘laws’) of probability:</a:t>
            </a:r>
          </a:p>
          <a:p>
            <a:pPr lvl="1"/>
            <a:r>
              <a:rPr lang="en-GB" sz="2400" dirty="0"/>
              <a:t>The Multiplicative Rule: The probability of the joint occurrence of 2 or more independent events is the product of the individual probabilities.</a:t>
            </a:r>
          </a:p>
          <a:p>
            <a:pPr lvl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784849"/>
            <a:ext cx="3929640" cy="13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521280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u="sng" dirty="0"/>
              <a:t>Example</a:t>
            </a:r>
            <a:r>
              <a:rPr lang="en-GB" sz="2400" dirty="0"/>
              <a:t>: All pairwise comparisons between 3 groups A, B and C: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A-B, A-C and B-C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Probability of making the Type I Error: </a:t>
            </a:r>
            <a:r>
              <a:rPr lang="en-GB" sz="2400" b="1" dirty="0"/>
              <a:t>5%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probability of </a:t>
            </a:r>
            <a:r>
              <a:rPr lang="en-GB" sz="2400" u="sng" dirty="0"/>
              <a:t>not making the Type I Error </a:t>
            </a:r>
            <a:r>
              <a:rPr lang="en-GB" sz="2400" dirty="0"/>
              <a:t>is 95% (=1 – 0.05)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Multiplicative Rule: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Overall probability of </a:t>
            </a:r>
            <a:r>
              <a:rPr lang="en-GB" sz="2400" u="sng" dirty="0"/>
              <a:t>no Type I errors </a:t>
            </a:r>
            <a:r>
              <a:rPr lang="en-GB" sz="2400" dirty="0"/>
              <a:t>is: </a:t>
            </a:r>
            <a:r>
              <a:rPr lang="en-GB" sz="2400" dirty="0" smtClean="0"/>
              <a:t> 0.95 </a:t>
            </a:r>
            <a:r>
              <a:rPr lang="en-GB" sz="2400" dirty="0"/>
              <a:t>* 0.95 * 0.95 = 0.857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So the probability of making </a:t>
            </a:r>
            <a:r>
              <a:rPr lang="en-GB" sz="2400" u="sng" dirty="0"/>
              <a:t>at least one Type I Error </a:t>
            </a:r>
            <a:r>
              <a:rPr lang="en-GB" sz="2400" dirty="0"/>
              <a:t>is </a:t>
            </a:r>
            <a:r>
              <a:rPr lang="en-GB" sz="2400" dirty="0" smtClean="0"/>
              <a:t> 1-0.857 </a:t>
            </a:r>
            <a:r>
              <a:rPr lang="en-GB" sz="2400" dirty="0"/>
              <a:t>= 0.143 or </a:t>
            </a:r>
            <a:r>
              <a:rPr lang="en-GB" sz="2400" b="1" dirty="0"/>
              <a:t>14.3%</a:t>
            </a:r>
          </a:p>
          <a:p>
            <a:pPr lvl="2">
              <a:lnSpc>
                <a:spcPct val="80000"/>
              </a:lnSpc>
            </a:pPr>
            <a:r>
              <a:rPr lang="en-GB" dirty="0"/>
              <a:t>The probability has increased from 5% to 14.3</a:t>
            </a:r>
            <a:r>
              <a:rPr lang="en-GB" dirty="0" smtClean="0"/>
              <a:t>%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Comparisons between 5 groups instead of 3, the familywise error rate is </a:t>
            </a:r>
            <a:r>
              <a:rPr lang="en-GB" sz="2400" b="1" dirty="0"/>
              <a:t>40%</a:t>
            </a:r>
            <a:r>
              <a:rPr lang="en-GB" sz="2400" dirty="0"/>
              <a:t> (=1-(0.95)</a:t>
            </a:r>
            <a:r>
              <a:rPr lang="en-GB" sz="2400" baseline="30000" dirty="0"/>
              <a:t>n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14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760"/>
            <a:ext cx="11665296" cy="3593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u="sng" dirty="0"/>
              <a:t>Solution</a:t>
            </a:r>
            <a:r>
              <a:rPr lang="en-GB" sz="2400" dirty="0"/>
              <a:t> to the increase of familywise error rate: correction for multiple comparisons</a:t>
            </a:r>
          </a:p>
          <a:p>
            <a:pPr lvl="1">
              <a:lnSpc>
                <a:spcPct val="80000"/>
              </a:lnSpc>
            </a:pPr>
            <a:r>
              <a:rPr lang="en-GB" sz="2400" b="1" dirty="0"/>
              <a:t>Post-hoc tests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Many different ways to correct for multiple comparisons: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 Different statisticians have designed corrections  addressing different issues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e.g. unbalanced design, heterogeneity of variance, liberal vs conservative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However, they all have </a:t>
            </a:r>
            <a:r>
              <a:rPr lang="en-GB" sz="2400" b="1" dirty="0"/>
              <a:t>one thing in common</a:t>
            </a:r>
            <a:r>
              <a:rPr lang="en-GB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more tests, the higher the familywise error rate: the more stringent the correction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Tukey, </a:t>
            </a:r>
            <a:r>
              <a:rPr lang="en-GB" sz="2400" dirty="0" err="1"/>
              <a:t>Bonferroni</a:t>
            </a:r>
            <a:r>
              <a:rPr lang="en-GB" sz="2400" dirty="0"/>
              <a:t>, </a:t>
            </a:r>
            <a:r>
              <a:rPr lang="en-GB" sz="2400" dirty="0" err="1"/>
              <a:t>Sidak</a:t>
            </a:r>
            <a:r>
              <a:rPr lang="en-GB" sz="2400" dirty="0"/>
              <a:t>, </a:t>
            </a:r>
            <a:r>
              <a:rPr lang="en-GB" sz="2400" dirty="0" err="1"/>
              <a:t>Benjamini</a:t>
            </a:r>
            <a:r>
              <a:rPr lang="en-GB" sz="2400" dirty="0"/>
              <a:t>-Hochberg …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Two ways to address the multiple testing problem</a:t>
            </a:r>
          </a:p>
          <a:p>
            <a:pPr lvl="2">
              <a:lnSpc>
                <a:spcPct val="80000"/>
              </a:lnSpc>
            </a:pPr>
            <a:r>
              <a:rPr lang="en-GB" b="1" dirty="0"/>
              <a:t>Familywise Error Rate </a:t>
            </a:r>
            <a:r>
              <a:rPr lang="en-GB" dirty="0"/>
              <a:t>(FWER) vs. </a:t>
            </a:r>
            <a:r>
              <a:rPr lang="en-GB" b="1" dirty="0"/>
              <a:t>False Discovery Rate </a:t>
            </a:r>
            <a:r>
              <a:rPr lang="en-GB" dirty="0"/>
              <a:t>(FDR</a:t>
            </a:r>
            <a:r>
              <a:rPr lang="en-GB" dirty="0" smtClean="0"/>
              <a:t>)</a:t>
            </a:r>
            <a:endParaRPr lang="en-GB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11724" y="188641"/>
            <a:ext cx="4968552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</p:spTree>
    <p:extLst>
      <p:ext uri="{BB962C8B-B14F-4D97-AF65-F5344CB8AC3E}">
        <p14:creationId xmlns:p14="http://schemas.microsoft.com/office/powerpoint/2010/main" val="39445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06711"/>
            <a:ext cx="11593288" cy="38504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b="1" u="sng" dirty="0"/>
              <a:t>FWER</a:t>
            </a:r>
            <a:r>
              <a:rPr lang="en-GB" sz="2400" dirty="0"/>
              <a:t>: </a:t>
            </a:r>
            <a:r>
              <a:rPr lang="en-GB" sz="2400" b="1" dirty="0" err="1"/>
              <a:t>Bonferroni</a:t>
            </a:r>
            <a:r>
              <a:rPr lang="en-GB" sz="2400" dirty="0"/>
              <a:t>: </a:t>
            </a:r>
            <a:r>
              <a:rPr lang="el-GR" sz="2400" dirty="0"/>
              <a:t>α</a:t>
            </a:r>
            <a:r>
              <a:rPr lang="en-GB" sz="2400" baseline="-25000" dirty="0"/>
              <a:t>adjust  </a:t>
            </a:r>
            <a:r>
              <a:rPr lang="en-GB" sz="2400" dirty="0"/>
              <a:t>= 0.05/n comparisons e.g. 3 comparisons: 0.05/3=0.016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Problem: very conservative leading to </a:t>
            </a:r>
            <a:r>
              <a:rPr lang="en-GB" sz="2000" u="sng" dirty="0"/>
              <a:t>loss of power </a:t>
            </a:r>
            <a:r>
              <a:rPr lang="en-GB" sz="2000" dirty="0"/>
              <a:t>(lots of false negative)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10 comparisons: threshold for significance: 0.05/10: 0.005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Pairwise comparisons across 20.000 genes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b="1" u="sng" dirty="0"/>
              <a:t>FDR</a:t>
            </a:r>
            <a:r>
              <a:rPr lang="en-GB" sz="2400" dirty="0"/>
              <a:t>: </a:t>
            </a:r>
            <a:r>
              <a:rPr lang="en-GB" sz="2400" b="1" dirty="0" err="1"/>
              <a:t>Benjamini</a:t>
            </a:r>
            <a:r>
              <a:rPr lang="en-GB" sz="2400" b="1" dirty="0"/>
              <a:t>-Hochberg</a:t>
            </a:r>
            <a:r>
              <a:rPr lang="en-GB" sz="2400" dirty="0"/>
              <a:t>: the procedure controls the expected proportion of “discoveries” (significant tests) that are false (false positive).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Less stringent control of Type I Error than FWER procedures which control the probability of </a:t>
            </a:r>
            <a:r>
              <a:rPr lang="en-GB" sz="2000" u="sng" dirty="0"/>
              <a:t>at least one </a:t>
            </a:r>
            <a:r>
              <a:rPr lang="en-GB" sz="2000" dirty="0"/>
              <a:t>Type I Error</a:t>
            </a:r>
          </a:p>
          <a:p>
            <a:pPr lvl="1">
              <a:lnSpc>
                <a:spcPct val="80000"/>
              </a:lnSpc>
            </a:pPr>
            <a:r>
              <a:rPr lang="en-GB" sz="2000" u="sng" dirty="0"/>
              <a:t>More power </a:t>
            </a:r>
            <a:r>
              <a:rPr lang="en-GB" sz="2000" dirty="0"/>
              <a:t>at the cost of increased numbers of Type I Errors.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r>
              <a:rPr lang="en-US" sz="2400" b="1" dirty="0"/>
              <a:t>Difference between FWER and FDR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p-value of 0.05 implies that 5% of all tests will result in false positives. </a:t>
            </a:r>
          </a:p>
          <a:p>
            <a:pPr lvl="1"/>
            <a:r>
              <a:rPr lang="en-US" sz="2000" dirty="0"/>
              <a:t>a FDR adjusted p-value (or </a:t>
            </a:r>
            <a:r>
              <a:rPr lang="en-US" sz="2000" b="1" dirty="0"/>
              <a:t>q-value</a:t>
            </a:r>
            <a:r>
              <a:rPr lang="en-US" sz="2000" dirty="0"/>
              <a:t>) of 0.05 implies that 5% of significant tests will result in false positives. </a:t>
            </a:r>
          </a:p>
          <a:p>
            <a:endParaRPr lang="en-US" sz="22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CC0099"/>
                </a:solidFill>
                <a:latin typeface="+mn-lt"/>
              </a:rPr>
              <a:t>Multiple testing problem</a:t>
            </a:r>
          </a:p>
        </p:txBody>
      </p:sp>
    </p:spTree>
    <p:extLst>
      <p:ext uri="{BB962C8B-B14F-4D97-AF65-F5344CB8AC3E}">
        <p14:creationId xmlns:p14="http://schemas.microsoft.com/office/powerpoint/2010/main" val="376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368669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(or not) a 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(or not) differences between the means pairwise.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 correction for multiple comparisons will be applied on the p-values.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These </a:t>
            </a:r>
            <a:r>
              <a:rPr lang="en-GB" sz="2800" dirty="0"/>
              <a:t>post hoc tests should only be used when the ANOVA finds a significant effect.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1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332656"/>
            <a:ext cx="8229600" cy="1008112"/>
          </a:xfrm>
        </p:spPr>
        <p:txBody>
          <a:bodyPr/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protein.expression.csv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772816"/>
            <a:ext cx="11017224" cy="4525963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Question</a:t>
            </a:r>
            <a:r>
              <a:rPr lang="en-GB" dirty="0" smtClean="0"/>
              <a:t>: is there a difference in protein expression between the 5 cell lines?</a:t>
            </a:r>
          </a:p>
          <a:p>
            <a:pPr marL="457200" lvl="1" indent="0" eaLnBrk="1" hangingPunct="1">
              <a:buNone/>
            </a:pPr>
            <a:endParaRPr lang="en-GB" sz="2000" dirty="0"/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1 Plot the data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2 Check the assumptions for parametric test</a:t>
            </a:r>
          </a:p>
          <a:p>
            <a:pPr eaLnBrk="1" hangingPunct="1"/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4738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1123324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ANOVA: Data Exploration </a:t>
            </a:r>
          </a:p>
          <a:p>
            <a:pPr algn="l" eaLnBrk="1" hangingPunct="1">
              <a:defRPr/>
            </a:pPr>
            <a:r>
              <a:rPr lang="en-GB" sz="3600" b="1" dirty="0" smtClean="0">
                <a:latin typeface="+mn-lt"/>
              </a:rPr>
              <a:t>protein.expression.csv</a:t>
            </a:r>
            <a:endParaRPr lang="en-GB" sz="3600" b="1" kern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8" y="1772816"/>
            <a:ext cx="12025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+mj-lt"/>
              </a:rPr>
              <a:t>Question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GB" sz="2800" dirty="0">
                <a:latin typeface="+mj-lt"/>
              </a:rPr>
              <a:t>D</a:t>
            </a:r>
            <a:r>
              <a:rPr lang="en-GB" sz="2800" dirty="0" err="1">
                <a:latin typeface="+mj-lt"/>
              </a:rPr>
              <a:t>ifference</a:t>
            </a:r>
            <a:r>
              <a:rPr lang="en-GB" sz="2800" dirty="0">
                <a:latin typeface="+mj-lt"/>
              </a:rPr>
              <a:t> in protein expression between 5 cell types? 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Load </a:t>
            </a:r>
            <a:r>
              <a:rPr lang="en-GB" sz="2800" b="1" dirty="0" smtClean="0">
                <a:solidFill>
                  <a:srgbClr val="CC0099"/>
                </a:solidFill>
                <a:latin typeface="+mj-lt"/>
              </a:rPr>
              <a:t>protein.expression.csv</a:t>
            </a:r>
            <a:endParaRPr lang="en-GB" sz="2800" kern="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>
                <a:latin typeface="+mj-lt"/>
                <a:cs typeface="Courier New" panose="02070309020205020404" pitchFamily="49" charset="0"/>
              </a:rPr>
              <a:t>Plot the data using at least 2 types of </a:t>
            </a:r>
            <a:r>
              <a:rPr lang="en-GB" sz="2800" kern="0" dirty="0" smtClean="0">
                <a:latin typeface="+mj-lt"/>
                <a:cs typeface="Courier New" panose="02070309020205020404" pitchFamily="49" charset="0"/>
              </a:rPr>
              <a:t>graph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Draw </a:t>
            </a:r>
            <a:r>
              <a:rPr lang="en-GB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a </a:t>
            </a:r>
            <a:r>
              <a:rPr lang="en-GB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QQplot</a:t>
            </a:r>
            <a:endParaRPr lang="en-GB" sz="28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ourier New" panose="02070309020205020404" pitchFamily="49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=)) + 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ourier New" panose="02070309020205020404" pitchFamily="49" charset="0"/>
              </a:rPr>
              <a:t>Check the first assumption (Normality) with a formal test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1344" y="899433"/>
            <a:ext cx="7687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5360" y="92400"/>
            <a:ext cx="11449272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ANOVA</a:t>
            </a:r>
            <a:r>
              <a:rPr lang="en-GB" sz="3200" b="1" kern="0" dirty="0">
                <a:solidFill>
                  <a:srgbClr val="CC0099"/>
                </a:solidFill>
              </a:rPr>
              <a:t> : Data Exploration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- </a:t>
            </a:r>
            <a:r>
              <a:rPr lang="en-GB" sz="3200" b="1" i="1" kern="0" dirty="0">
                <a:latin typeface="+mn-lt"/>
              </a:rPr>
              <a:t>Answers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3573016"/>
            <a:ext cx="4667186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9" y="3573016"/>
            <a:ext cx="46671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5360" y="1201403"/>
            <a:ext cx="936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 = expression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5360" y="92400"/>
            <a:ext cx="8856984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Answers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705763"/>
            <a:ext cx="58339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Quantitative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628800"/>
            <a:ext cx="111612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Choose the correct statistical test to answer your question:</a:t>
            </a:r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They are 2 types of statistical tests:</a:t>
            </a:r>
          </a:p>
          <a:p>
            <a:pPr lvl="1"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endParaRPr lang="en-GB" sz="800" dirty="0"/>
          </a:p>
          <a:p>
            <a:pPr lvl="2" eaLnBrk="1" hangingPunct="1">
              <a:lnSpc>
                <a:spcPct val="90000"/>
              </a:lnSpc>
            </a:pPr>
            <a:r>
              <a:rPr lang="en-GB" b="1" u="sng" dirty="0">
                <a:solidFill>
                  <a:srgbClr val="CC0099"/>
                </a:solidFill>
              </a:rPr>
              <a:t>Parametric tests</a:t>
            </a:r>
            <a:r>
              <a:rPr lang="en-GB" dirty="0">
                <a:solidFill>
                  <a:srgbClr val="CC0099"/>
                </a:solidFill>
              </a:rPr>
              <a:t> </a:t>
            </a:r>
            <a:r>
              <a:rPr lang="en-GB" dirty="0"/>
              <a:t>with </a:t>
            </a:r>
            <a:r>
              <a:rPr lang="en-GB" dirty="0">
                <a:solidFill>
                  <a:srgbClr val="CC0099"/>
                </a:solidFill>
              </a:rPr>
              <a:t>4 assumptions </a:t>
            </a:r>
            <a:r>
              <a:rPr lang="en-GB" dirty="0"/>
              <a:t>to be met by the data,</a:t>
            </a:r>
          </a:p>
          <a:p>
            <a:pPr lvl="2" eaLnBrk="1" hangingPunct="1">
              <a:lnSpc>
                <a:spcPct val="90000"/>
              </a:lnSpc>
            </a:pPr>
            <a:endParaRPr lang="en-GB" dirty="0"/>
          </a:p>
          <a:p>
            <a:pPr lvl="2" eaLnBrk="1" hangingPunct="1">
              <a:lnSpc>
                <a:spcPct val="90000"/>
              </a:lnSpc>
            </a:pPr>
            <a:r>
              <a:rPr lang="en-GB" b="1" u="sng" dirty="0">
                <a:solidFill>
                  <a:srgbClr val="CC0099"/>
                </a:solidFill>
              </a:rPr>
              <a:t>Non-parametric tests</a:t>
            </a:r>
            <a:r>
              <a:rPr lang="en-GB" dirty="0">
                <a:solidFill>
                  <a:srgbClr val="CC0099"/>
                </a:solidFill>
              </a:rPr>
              <a:t> </a:t>
            </a:r>
            <a:r>
              <a:rPr lang="en-GB" dirty="0"/>
              <a:t>with</a:t>
            </a:r>
            <a:r>
              <a:rPr lang="en-GB" dirty="0">
                <a:solidFill>
                  <a:srgbClr val="FF3399"/>
                </a:solidFill>
              </a:rPr>
              <a:t> </a:t>
            </a:r>
            <a:r>
              <a:rPr lang="en-GB" dirty="0">
                <a:solidFill>
                  <a:srgbClr val="CC0099"/>
                </a:solidFill>
              </a:rPr>
              <a:t>no or few assumptions </a:t>
            </a:r>
            <a:r>
              <a:rPr lang="en-GB" dirty="0"/>
              <a:t>(e.g. Mann-Whitney test) and/or for qualitative data (e.g. Fisher’s exact  and χ</a:t>
            </a:r>
            <a:r>
              <a:rPr lang="en-GB" baseline="30000" dirty="0"/>
              <a:t>2</a:t>
            </a:r>
            <a:r>
              <a:rPr lang="en-GB" dirty="0"/>
              <a:t> tests). 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2" y="1293282"/>
            <a:ext cx="495520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(expression)%&gt;%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2924944"/>
            <a:ext cx="5387264" cy="33247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92400"/>
            <a:ext cx="1116124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Answers. </a:t>
            </a:r>
            <a:r>
              <a:rPr lang="en-GB" sz="3200" b="1" i="1" kern="0" dirty="0">
                <a:latin typeface="+mn-lt"/>
              </a:rPr>
              <a:t>W</a:t>
            </a:r>
            <a:r>
              <a:rPr lang="en-GB" sz="3200" b="1" i="1" kern="0" dirty="0" smtClean="0">
                <a:latin typeface="+mn-lt"/>
              </a:rPr>
              <a:t>hat do we do now?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93" y="3007042"/>
            <a:ext cx="4067743" cy="12860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69804" y="3685594"/>
            <a:ext cx="108012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7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28" y="908720"/>
            <a:ext cx="12005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rotein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expression, colour=line))+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width=0.2,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size=3,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fun=mean,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="black", size=1)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7488" y="5877272"/>
            <a:ext cx="86485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mutate(log10.expression=log10(expression)) -&gt; protein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2225107"/>
            <a:ext cx="5334462" cy="329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2" y="2215215"/>
            <a:ext cx="5334462" cy="3292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4112" y="24311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scale_y_log10()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82628" y="3498916"/>
            <a:ext cx="14040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Linear scale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10252" y="3498917"/>
            <a:ext cx="11235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Log scale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63352" y="813142"/>
            <a:ext cx="11593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NA)+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6" y="3573016"/>
            <a:ext cx="5188673" cy="3202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3395200"/>
            <a:ext cx="5184576" cy="319962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9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898614"/>
            <a:ext cx="572464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identify_outliers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(expression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92400"/>
            <a:ext cx="8856984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Outliers identification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276872"/>
            <a:ext cx="9145016" cy="1449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445657"/>
            <a:ext cx="5387264" cy="33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1344" y="899433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(sample=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8288" y="6093296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916832"/>
            <a:ext cx="6414582" cy="3958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4391265"/>
            <a:ext cx="3709277" cy="2286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064" y="4077072"/>
            <a:ext cx="295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Before log-transformation</a:t>
            </a:r>
            <a:endParaRPr lang="fr-FR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4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07" y="1015420"/>
            <a:ext cx="587853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(log10.expression)%&gt;%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4772170"/>
            <a:ext cx="60324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 ~ line)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</a:t>
            </a:r>
            <a:r>
              <a:rPr lang="en-GB" sz="3600" b="1" kern="0" dirty="0">
                <a:solidFill>
                  <a:srgbClr val="CC0099"/>
                </a:solidFill>
                <a:latin typeface="+mn-lt"/>
              </a:rPr>
              <a:t> of Parametric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5" y="1466196"/>
            <a:ext cx="4930661" cy="30429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4395" y="3986477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err="1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r>
              <a:rPr lang="en-GB" sz="3200" b="1" dirty="0" err="1" smtClean="0">
                <a:solidFill>
                  <a:srgbClr val="339933"/>
                </a:solidFill>
                <a:latin typeface="+mn-lt"/>
              </a:rPr>
              <a:t>ish</a:t>
            </a:r>
            <a:endParaRPr lang="en-GB" sz="3200" b="1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925329"/>
            <a:ext cx="390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Second 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536" y="621680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514210"/>
            <a:ext cx="3972479" cy="1267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0" y="5734877"/>
            <a:ext cx="3970364" cy="6858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5760" y="2514210"/>
            <a:ext cx="936104" cy="13468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731775" y="5805264"/>
            <a:ext cx="1080120" cy="5727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296" y="1124744"/>
            <a:ext cx="12817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Step 1: </a:t>
            </a:r>
            <a:r>
              <a:rPr lang="en-GB" sz="2800" u="sng" dirty="0" smtClean="0">
                <a:latin typeface="+mj-lt"/>
              </a:rPr>
              <a:t>omnibus test</a:t>
            </a:r>
            <a:endParaRPr lang="en-GB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Step 2: </a:t>
            </a:r>
            <a:r>
              <a:rPr lang="en-GB" sz="2800" u="sng" dirty="0" smtClean="0">
                <a:latin typeface="+mj-lt"/>
              </a:rPr>
              <a:t>post-hoc tests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6021288"/>
            <a:ext cx="23052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+mj-lt"/>
              </a:rPr>
              <a:t>Have a go!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7636" y="3182999"/>
            <a:ext cx="9452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Default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2" y="1670352"/>
            <a:ext cx="331853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3712" y="3894147"/>
            <a:ext cx="85671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emmeans_test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200" dirty="0" err="1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200" dirty="0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200" dirty="0" err="1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200" dirty="0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2" y="3894147"/>
            <a:ext cx="313419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197" y="3432482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emmeans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package 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</a:t>
            </a:r>
            <a:endParaRPr lang="en-GB" sz="24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090" y="5431144"/>
            <a:ext cx="7930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2000" u="sng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way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aov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 ) -&gt; model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Courier New" panose="02070309020205020404" pitchFamily="49" charset="0"/>
              </a:rPr>
              <a:t>then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summary(model)</a:t>
            </a:r>
          </a:p>
          <a:p>
            <a:pPr lvl="1"/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(model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184" y="3490492"/>
            <a:ext cx="229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Tukey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5720" y="3485768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latin typeface="+mn-lt"/>
              </a:rPr>
              <a:t>Bonferroni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0632504" y="3583109"/>
            <a:ext cx="377762" cy="78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99" y="1049497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707" y="3036176"/>
            <a:ext cx="45047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11724" y="136310"/>
            <a:ext cx="4968552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1" y="1759453"/>
            <a:ext cx="3833192" cy="8687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312" y="2073301"/>
            <a:ext cx="792088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1" y="3789040"/>
            <a:ext cx="7132938" cy="24157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61264" y="2065681"/>
            <a:ext cx="510519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802127" y="2428153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eneralised </a:t>
            </a:r>
            <a:r>
              <a:rPr lang="en-GB" sz="2000" b="1" dirty="0" smtClean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ffect </a:t>
            </a:r>
            <a:r>
              <a:rPr lang="en-GB" sz="2000" b="1" dirty="0" smtClean="0">
                <a:latin typeface="+mn-lt"/>
              </a:rPr>
              <a:t>s</a:t>
            </a:r>
            <a:r>
              <a:rPr lang="en-GB" sz="2000" dirty="0" smtClean="0">
                <a:latin typeface="+mn-lt"/>
              </a:rPr>
              <a:t>ize (Eta squared </a:t>
            </a:r>
            <a:r>
              <a:rPr lang="en-US" sz="2000" dirty="0">
                <a:solidFill>
                  <a:prstClr val="black"/>
                </a:solidFill>
              </a:rPr>
              <a:t>η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GB" sz="2000" dirty="0" smtClean="0">
                <a:latin typeface="+mn-lt"/>
              </a:rPr>
              <a:t>) = R</a:t>
            </a:r>
            <a:r>
              <a:rPr lang="en-GB" sz="2000" baseline="30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ish</a:t>
            </a:r>
            <a:endParaRPr lang="en-GB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302263" y="2428154"/>
            <a:ext cx="499864" cy="2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293848" y="3826448"/>
            <a:ext cx="818376" cy="237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1847851" y="4509120"/>
            <a:ext cx="655240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124053" y="3101143"/>
            <a:ext cx="229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Tukey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3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999244"/>
            <a:ext cx="7856901" cy="2415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099" y="1049497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071" y="3051049"/>
            <a:ext cx="90717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emmeans_test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 ~ line,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11724" y="136310"/>
            <a:ext cx="4968552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1" y="1759453"/>
            <a:ext cx="3833192" cy="8687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312" y="2073301"/>
            <a:ext cx="792088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3761264" y="2065681"/>
            <a:ext cx="510519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802127" y="2428153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eneralised </a:t>
            </a:r>
            <a:r>
              <a:rPr lang="en-GB" sz="2000" b="1" dirty="0" smtClean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ffect </a:t>
            </a:r>
            <a:r>
              <a:rPr lang="en-GB" sz="2000" b="1" dirty="0" smtClean="0">
                <a:latin typeface="+mn-lt"/>
              </a:rPr>
              <a:t>s</a:t>
            </a:r>
            <a:r>
              <a:rPr lang="en-GB" sz="2000" dirty="0" smtClean="0">
                <a:latin typeface="+mn-lt"/>
              </a:rPr>
              <a:t>ize (Eta squared </a:t>
            </a:r>
            <a:r>
              <a:rPr lang="en-US" sz="2000" dirty="0">
                <a:solidFill>
                  <a:prstClr val="black"/>
                </a:solidFill>
              </a:rPr>
              <a:t>η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GB" sz="2000" dirty="0" smtClean="0">
                <a:latin typeface="+mn-lt"/>
              </a:rPr>
              <a:t>) = R</a:t>
            </a:r>
            <a:r>
              <a:rPr lang="en-GB" sz="2000" baseline="30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ish</a:t>
            </a:r>
            <a:endParaRPr lang="en-GB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302263" y="2428154"/>
            <a:ext cx="499864" cy="2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808952" y="4012684"/>
            <a:ext cx="1197848" cy="237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1992631" y="4725144"/>
            <a:ext cx="7271721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199456" y="3664555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latin typeface="+mn-lt"/>
              </a:rPr>
              <a:t>Bonferroni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9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" y="3933056"/>
            <a:ext cx="549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1469347"/>
            <a:ext cx="90717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3356992"/>
            <a:ext cx="43813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anova.log.protein,"line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7977" y="2152387"/>
            <a:ext cx="4743450" cy="7239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 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(R)</a:t>
            </a:r>
          </a:p>
          <a:p>
            <a:pPr eaLnBrk="1" hangingPunct="1"/>
            <a:r>
              <a:rPr lang="en-GB" sz="3600" b="1" kern="0" dirty="0" smtClean="0">
                <a:solidFill>
                  <a:srgbClr val="FF33CC"/>
                </a:solidFill>
                <a:latin typeface="+mn-lt"/>
              </a:rPr>
              <a:t>To plot confidence intervals</a:t>
            </a:r>
            <a:endParaRPr lang="en-GB" sz="3600" b="1" kern="0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025" y="2391549"/>
            <a:ext cx="4871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)-&gt;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</a:t>
            </a: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las=1)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45" y="3228615"/>
            <a:ext cx="5472608" cy="3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340768"/>
            <a:ext cx="11017224" cy="5183187"/>
          </a:xfrm>
        </p:spPr>
        <p:txBody>
          <a:bodyPr/>
          <a:lstStyle/>
          <a:p>
            <a:pPr eaLnBrk="1" hangingPunct="1"/>
            <a:r>
              <a:rPr lang="en-GB" sz="2800" dirty="0"/>
              <a:t>All parametric tests have 4 basic assumptions that must be met for the test to be accurate</a:t>
            </a:r>
            <a:r>
              <a:rPr lang="en-GB" sz="2800" dirty="0" smtClean="0"/>
              <a:t>.</a:t>
            </a:r>
          </a:p>
          <a:p>
            <a:pPr eaLnBrk="1" hangingPunct="1"/>
            <a:endParaRPr lang="en-GB" sz="1000" dirty="0"/>
          </a:p>
          <a:p>
            <a:pPr lvl="1" eaLnBrk="1" hangingPunct="1">
              <a:buFontTx/>
              <a:buNone/>
            </a:pPr>
            <a:r>
              <a:rPr lang="en-GB" b="1" i="1" u="sng" dirty="0" smtClean="0">
                <a:solidFill>
                  <a:srgbClr val="0070C0"/>
                </a:solidFill>
              </a:rPr>
              <a:t>First assumption: Normally </a:t>
            </a:r>
            <a:r>
              <a:rPr lang="en-GB" b="1" i="1" u="sng" dirty="0">
                <a:solidFill>
                  <a:srgbClr val="0070C0"/>
                </a:solidFill>
              </a:rPr>
              <a:t>distributed data</a:t>
            </a:r>
          </a:p>
          <a:p>
            <a:pPr lvl="1" eaLnBrk="1" hangingPunct="1"/>
            <a:r>
              <a:rPr lang="en-GB" sz="2000" dirty="0"/>
              <a:t>Normal shape, bell shape, Gaussian shape</a:t>
            </a:r>
            <a:r>
              <a:rPr lang="en-GB" sz="2400" dirty="0"/>
              <a:t> </a:t>
            </a:r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r>
              <a:rPr lang="en-GB" sz="2000" dirty="0"/>
              <a:t>Transformations can be made to make data suitable for parametric </a:t>
            </a:r>
            <a:r>
              <a:rPr lang="en-GB" sz="2000" dirty="0" smtClean="0"/>
              <a:t>analysis.</a:t>
            </a:r>
            <a:endParaRPr lang="en-GB" sz="2000" dirty="0"/>
          </a:p>
          <a:p>
            <a:pPr lvl="1" eaLnBrk="1" hangingPunct="1">
              <a:buFontTx/>
              <a:buNone/>
            </a:pPr>
            <a:endParaRPr lang="en-GB" sz="2400" dirty="0"/>
          </a:p>
        </p:txBody>
      </p:sp>
      <p:pic>
        <p:nvPicPr>
          <p:cNvPr id="34820" name="Picture 4" descr="Raven egg data with normal distrib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05313" y="3573016"/>
            <a:ext cx="3381375" cy="2200275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 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4000" b="1" kern="0" dirty="0" err="1" smtClean="0">
                <a:solidFill>
                  <a:srgbClr val="FF0000"/>
                </a:solidFill>
                <a:latin typeface="+mn-lt"/>
              </a:rPr>
              <a:t>tidyverse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 eaLnBrk="1" hangingPunct="1"/>
            <a:r>
              <a:rPr lang="en-GB" sz="3600" b="1" kern="0" dirty="0" smtClean="0">
                <a:solidFill>
                  <a:srgbClr val="FF33CC"/>
                </a:solidFill>
                <a:latin typeface="+mn-lt"/>
              </a:rPr>
              <a:t>To plot confidence intervals</a:t>
            </a:r>
            <a:endParaRPr lang="en-GB" sz="3600" b="1" kern="0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474198"/>
            <a:ext cx="845455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mutate(comparison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paste(group1,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=".", group2))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tukey.conf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349314"/>
            <a:ext cx="5387528" cy="19661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7071" y="2349314"/>
            <a:ext cx="1728192" cy="1966199"/>
          </a:xfrm>
          <a:prstGeom prst="roundRect">
            <a:avLst/>
          </a:prstGeom>
          <a:solidFill>
            <a:srgbClr val="D1634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4774046" y="2346044"/>
            <a:ext cx="715444" cy="1966199"/>
          </a:xfrm>
          <a:prstGeom prst="roundRect">
            <a:avLst/>
          </a:prstGeom>
          <a:solidFill>
            <a:srgbClr val="D1634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36554" y="5240978"/>
            <a:ext cx="9318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tukey.conf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(x=comparison,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y=estimate,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ymin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conf.low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ymax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conf.high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geom_errorbar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(colour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="black", size=1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darkred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geom_hline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yintercept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="dashed",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"red")+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coord_flip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47753"/>
            <a:ext cx="4946784" cy="30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85" y="1236394"/>
            <a:ext cx="1200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expression, colour=line))+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width=0.2, size=3,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",fun=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mean,fun.min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mean,fun.max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mean, colour="black", size=1)+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scale_y_log10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852936"/>
            <a:ext cx="5386254" cy="33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124744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699090"/>
            <a:ext cx="666666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1052514"/>
            <a:ext cx="1159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heigth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alpha=0.5)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743714"/>
            <a:ext cx="666666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1196752"/>
            <a:ext cx="11593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heigth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alpha=0.5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://127.0.0.1:43558/chunk_output/DB983485B26F686E/0E96EF44/c66drwqfplfti/00000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28498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250" y="188640"/>
            <a:ext cx="8552070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neutrophils.long.csv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412776"/>
            <a:ext cx="12000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researcher is looking at the difference between 4 cell groups.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run the experiment 5 times. Within each experiment, he has neutrophils from a WT (control), a KO,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KO+Treatment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and a KO+Treatment2.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Is there a difference between KO with/without treatment and WT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Load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</a:rPr>
              <a:t>neutrophils.long.csv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data so that you have an idea of the consistency of the results between the experiments.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first assumption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Run the repeated measures ANOVA and post-hoc tests</a:t>
            </a:r>
          </a:p>
          <a:p>
            <a:pPr>
              <a:defRPr/>
            </a:pP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 =)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endParaRPr lang="en-GB" sz="22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et_anova_table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defRPr/>
            </a:pP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=)</a:t>
            </a:r>
          </a:p>
          <a:p>
            <a:pPr>
              <a:defRPr/>
            </a:pPr>
            <a:endParaRPr lang="en-GB" sz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7" y="170382"/>
            <a:ext cx="1472175" cy="16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20" y="1383035"/>
            <a:ext cx="120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data so that you have an idea of the consistency of the results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between the experiments.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032" y="2226357"/>
            <a:ext cx="1192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Values,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group=Experiment, colour=Experiment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fill=Experiment))+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(size=4, shape = 21, colour= "black", stroke=2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c("WT", "KO", "KO+T1", "KO+T2"))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79" y="3861048"/>
            <a:ext cx="46671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4198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first assumption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00" y="5122571"/>
            <a:ext cx="460851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ungroup()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5301208"/>
            <a:ext cx="4839119" cy="1226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360" y="234331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Values))+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NA)+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width = 0.2)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60" y="2661677"/>
            <a:ext cx="3816424" cy="23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34286"/>
            <a:ext cx="118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Run the repeated measures ANOVA and post-hoc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tests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4581128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4" y="2348880"/>
            <a:ext cx="11469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 = Values,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Experiment, within = Group) -&gt;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get_anova_table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64" y="3501008"/>
            <a:ext cx="4536504" cy="850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5733256"/>
            <a:ext cx="7430144" cy="9754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24192" y="5733256"/>
            <a:ext cx="720080" cy="8861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5869927" y="3932007"/>
            <a:ext cx="874145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34286"/>
            <a:ext cx="118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Run the repeated measures ANOVA and post-hoc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tests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2337136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573016"/>
            <a:ext cx="7430144" cy="9754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96000" y="3573016"/>
            <a:ext cx="720080" cy="8861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35343" y="4587741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holm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735676"/>
            <a:ext cx="9030483" cy="102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2424" y="5907706"/>
            <a:ext cx="1834861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Tukey </a:t>
            </a:r>
            <a:r>
              <a:rPr lang="en-GB" dirty="0" smtClean="0">
                <a:latin typeface="+mn-lt"/>
                <a:sym typeface="Wingdings" panose="05000000000000000000" pitchFamily="2" charset="2"/>
              </a:rPr>
              <a:t></a:t>
            </a:r>
            <a:endParaRPr lang="fr-FR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16280" y="5693187"/>
            <a:ext cx="720080" cy="10636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764705"/>
            <a:ext cx="8569325" cy="5000625"/>
          </a:xfrm>
        </p:spPr>
        <p:txBody>
          <a:bodyPr/>
          <a:lstStyle/>
          <a:p>
            <a:pPr eaLnBrk="1" hangingPunct="1"/>
            <a:r>
              <a:rPr lang="en-GB" sz="2400" dirty="0"/>
              <a:t>Frequent </a:t>
            </a:r>
            <a:r>
              <a:rPr lang="en-GB" sz="2400" dirty="0" smtClean="0"/>
              <a:t>departures </a:t>
            </a:r>
            <a:r>
              <a:rPr lang="en-GB" sz="2400" dirty="0"/>
              <a:t>from normality</a:t>
            </a:r>
            <a:r>
              <a:rPr lang="en-GB" sz="2800" dirty="0"/>
              <a:t>:</a:t>
            </a:r>
          </a:p>
          <a:p>
            <a:pPr lvl="1" eaLnBrk="1" hangingPunct="1"/>
            <a:r>
              <a:rPr lang="en-GB" sz="2200" u="sng" dirty="0" err="1">
                <a:solidFill>
                  <a:srgbClr val="CC0099"/>
                </a:solidFill>
              </a:rPr>
              <a:t>Skewness</a:t>
            </a:r>
            <a:r>
              <a:rPr lang="en-GB" sz="2200" dirty="0"/>
              <a:t>: lack of symmetry of a distribution</a:t>
            </a:r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2200" u="sng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GB" sz="2200" u="sng" dirty="0" smtClean="0">
                <a:solidFill>
                  <a:srgbClr val="CC0099"/>
                </a:solidFill>
              </a:rPr>
              <a:t>Kurtosis</a:t>
            </a:r>
            <a:r>
              <a:rPr lang="en-GB" sz="2200" dirty="0"/>
              <a:t>: measure of the degree of ‘</a:t>
            </a:r>
            <a:r>
              <a:rPr lang="en-GB" sz="2200" dirty="0" err="1"/>
              <a:t>peakedness</a:t>
            </a:r>
            <a:r>
              <a:rPr lang="en-GB" sz="2200" dirty="0"/>
              <a:t>’ in the distribution</a:t>
            </a:r>
          </a:p>
          <a:p>
            <a:pPr lvl="2" eaLnBrk="1" hangingPunct="1"/>
            <a:r>
              <a:rPr lang="en-GB" sz="2000" dirty="0"/>
              <a:t>The two distributions below have the same variance approximately the same skew, but differ markedly in kurtosis.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5844" name="Picture 9" descr="kur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46079" y="5547860"/>
            <a:ext cx="3810000" cy="771525"/>
          </a:xfrm>
          <a:noFill/>
        </p:spPr>
      </p:pic>
      <p:pic>
        <p:nvPicPr>
          <p:cNvPr id="35848" name="Picture 12" descr="Kurto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6599" y="5301206"/>
            <a:ext cx="2130910" cy="126483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018916" y="6387098"/>
            <a:ext cx="2624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Flatter distribution: kurtosis &lt;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392" y="6387928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More peaked distribution: kurtosis &gt;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9596" y="1877254"/>
            <a:ext cx="7272808" cy="2199818"/>
            <a:chOff x="1055117" y="1661230"/>
            <a:chExt cx="7272808" cy="2199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117" y="1907451"/>
              <a:ext cx="4492484" cy="1953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5343" y="2176922"/>
              <a:ext cx="2402582" cy="13960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33281" y="166978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&gt;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6464" y="167061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&lt;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5317" y="1661230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= 0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81200" y="44624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2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772816"/>
            <a:ext cx="1200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810" y="2420689"/>
            <a:ext cx="864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(Experiment)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mutate(Difference=Values-Values[Group=="WT"])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ungroup() -&gt;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077072"/>
            <a:ext cx="36749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422639"/>
            <a:ext cx="1200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44" y="1916832"/>
            <a:ext cx="91951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 !="WT")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=Group))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=0.15)+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=0.1, alpha=0.5, size=3)+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WT +/- 95% CI")+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=-40, by=10, to=80))+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PuOr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20" y="4077072"/>
            <a:ext cx="4283143" cy="26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 factors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 predictors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865939" y="3140968"/>
            <a:ext cx="4680520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008" y="3137406"/>
            <a:ext cx="3995936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184" y="418753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  <a:b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(Factorial ANOVA)</a:t>
            </a: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16081"/>
              </p:ext>
            </p:extLst>
          </p:nvPr>
        </p:nvGraphicFramePr>
        <p:xfrm>
          <a:off x="1631506" y="2057287"/>
          <a:ext cx="3960439" cy="817123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</a:t>
                      </a:r>
                      <a:r>
                        <a:rPr lang="en-GB" sz="7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(Between Groups)</a:t>
                      </a:r>
                      <a:endParaRPr lang="en-GB" sz="7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2.665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0.6663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8.42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</a:t>
                      </a:r>
                      <a:r>
                        <a:rPr lang="en-GB" sz="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Groups (Residual)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5.775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0.0791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8.44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744" y="392949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Total variance in the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Total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25968" y="5441742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Unexplained Variance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Within Groups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47528" y="544174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100" dirty="0">
                <a:solidFill>
                  <a:prstClr val="white"/>
                </a:solidFill>
                <a:latin typeface="Calibri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Between Groups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1908096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3924320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20243" y="356945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Total variance in the 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9995" y="457827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100" dirty="0">
                <a:solidFill>
                  <a:prstClr val="white"/>
                </a:solidFill>
                <a:latin typeface="Calibri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Model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2491" y="4577566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Unexplained Variance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9630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B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Variable 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04313" y="5441662"/>
            <a:ext cx="1570139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 err="1">
                <a:solidFill>
                  <a:prstClr val="white"/>
                </a:solidFill>
                <a:latin typeface="Calibri"/>
              </a:rPr>
              <a:t>AxB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Interaction of A and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530" y="3137406"/>
            <a:ext cx="383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One-way ANOVA= 1 predictor variable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1985" y="3137406"/>
            <a:ext cx="455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2-way ANOVA= 2 predictor variables: A and B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614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A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Variable A</a:t>
            </a:r>
          </a:p>
        </p:txBody>
      </p:sp>
      <p:sp>
        <p:nvSpPr>
          <p:cNvPr id="43" name="Right Arrow 42"/>
          <p:cNvSpPr/>
          <p:nvPr/>
        </p:nvSpPr>
        <p:spPr>
          <a:xfrm rot="5400000">
            <a:off x="6822082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9532094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 rot="2568256">
            <a:off x="8217704" y="5200985"/>
            <a:ext cx="90764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 rot="6911395">
            <a:off x="6237655" y="5260030"/>
            <a:ext cx="35460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7609179" y="5213885"/>
            <a:ext cx="33172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31559"/>
              </p:ext>
            </p:extLst>
          </p:nvPr>
        </p:nvGraphicFramePr>
        <p:xfrm>
          <a:off x="5839060" y="1673624"/>
          <a:ext cx="4721436" cy="1138002"/>
        </p:xfrm>
        <a:graphic>
          <a:graphicData uri="http://schemas.openxmlformats.org/drawingml/2006/table">
            <a:tbl>
              <a:tblPr/>
              <a:tblGrid>
                <a:gridCol w="140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* Variable B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B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A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P = 0.1614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Residuals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76" y="1143280"/>
            <a:ext cx="82260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Fake dataset: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+mn-lt"/>
                <a:cs typeface="Arial" panose="020B0604020202020204" pitchFamily="34" charset="0"/>
              </a:rPr>
              <a:t>2 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03533"/>
              </p:ext>
            </p:extLst>
          </p:nvPr>
        </p:nvGraphicFramePr>
        <p:xfrm>
          <a:off x="4761231" y="2983988"/>
          <a:ext cx="266953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78" name="Worksheet" r:id="rId3" imgW="2247776" imgH="2486160" progId="Excel.Sheet.12">
                  <p:embed/>
                </p:oleObj>
              </mc:Choice>
              <mc:Fallback>
                <p:oleObj name="Worksheet" r:id="rId3" imgW="2247776" imgH="2486160" progId="Excel.Sheet.12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1231" y="2983988"/>
                        <a:ext cx="2669539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37004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976" y="2420889"/>
            <a:ext cx="8356451" cy="3784273"/>
            <a:chOff x="233975" y="2420888"/>
            <a:chExt cx="8356451" cy="37842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" y="2837106"/>
              <a:ext cx="3960000" cy="31841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837106"/>
              <a:ext cx="3939874" cy="316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97022" y="2420888"/>
              <a:ext cx="194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Single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1640" y="5747944"/>
              <a:ext cx="18557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Genotype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8077" y="5805051"/>
              <a:ext cx="18460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Condition Effect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2028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4366" y="2388228"/>
            <a:ext cx="8330061" cy="4137116"/>
            <a:chOff x="260365" y="2199274"/>
            <a:chExt cx="8330061" cy="4137116"/>
          </a:xfrm>
        </p:grpSpPr>
        <p:sp>
          <p:nvSpPr>
            <p:cNvPr id="13" name="TextBox 12"/>
            <p:cNvSpPr txBox="1"/>
            <p:nvPr/>
          </p:nvSpPr>
          <p:spPr>
            <a:xfrm>
              <a:off x="3060946" y="2199274"/>
              <a:ext cx="3022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Zero or Both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5936280"/>
              <a:ext cx="1296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Zero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3055" y="5931566"/>
              <a:ext cx="1326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Both Effect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365" y="2763566"/>
              <a:ext cx="3961904" cy="31857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763566"/>
              <a:ext cx="3939874" cy="3168000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312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9536" y="2487306"/>
            <a:ext cx="8188346" cy="3750006"/>
            <a:chOff x="395536" y="2199274"/>
            <a:chExt cx="8188346" cy="3750006"/>
          </a:xfrm>
        </p:grpSpPr>
        <p:sp>
          <p:nvSpPr>
            <p:cNvPr id="13" name="TextBox 12"/>
            <p:cNvSpPr txBox="1"/>
            <p:nvPr/>
          </p:nvSpPr>
          <p:spPr>
            <a:xfrm>
              <a:off x="3683840" y="2199274"/>
              <a:ext cx="177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Interaction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2781280"/>
              <a:ext cx="3939875" cy="316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2780928"/>
              <a:ext cx="3939874" cy="3168000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15519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3352" y="1251794"/>
            <a:ext cx="11593288" cy="5664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b="1" u="sng" dirty="0" smtClean="0">
                <a:solidFill>
                  <a:srgbClr val="4D4D4D"/>
                </a:solidFill>
                <a:cs typeface="Arial" panose="020B0604020202020204" pitchFamily="34" charset="0"/>
              </a:rPr>
              <a:t>Example</a:t>
            </a:r>
            <a:r>
              <a:rPr lang="en-GB" b="1" dirty="0">
                <a:solidFill>
                  <a:srgbClr val="4D4D4D"/>
                </a:solidFill>
                <a:cs typeface="Arial" panose="020B0604020202020204" pitchFamily="34" charset="0"/>
              </a:rPr>
              <a:t>: </a:t>
            </a:r>
            <a:r>
              <a:rPr lang="en-GB" b="1" dirty="0">
                <a:solidFill>
                  <a:srgbClr val="D736AF"/>
                </a:solidFill>
                <a:cs typeface="Arial" panose="020B0604020202020204" pitchFamily="34" charset="0"/>
              </a:rPr>
              <a:t>goggles</a:t>
            </a:r>
            <a:r>
              <a:rPr lang="en-GB" b="1" dirty="0">
                <a:solidFill>
                  <a:srgbClr val="CC0099"/>
                </a:solidFill>
                <a:cs typeface="Arial" panose="020B0604020202020204" pitchFamily="34" charset="0"/>
              </a:rPr>
              <a:t>.csv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The ‘beer-goggle’ </a:t>
            </a:r>
            <a:r>
              <a:rPr lang="en-GB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effect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400" u="sng" dirty="0">
                <a:solidFill>
                  <a:prstClr val="black"/>
                </a:solidFill>
                <a:cs typeface="Arial" panose="020B0604020202020204" pitchFamily="34" charset="0"/>
              </a:rPr>
              <a:t>Study</a:t>
            </a: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: effects of alcohol on mate selection in night-clubs.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Pool of independent judges scored the levels of attractiveness of the person that the participant was chatting up at the end of the evening.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200" b="1" dirty="0">
                <a:solidFill>
                  <a:prstClr val="black"/>
                </a:solidFill>
                <a:cs typeface="Arial" panose="020B0604020202020204" pitchFamily="34" charset="0"/>
              </a:rPr>
              <a:t>Question</a:t>
            </a:r>
            <a:r>
              <a:rPr lang="en-GB" sz="2200" dirty="0">
                <a:solidFill>
                  <a:prstClr val="black"/>
                </a:solidFill>
                <a:cs typeface="Arial" panose="020B0604020202020204" pitchFamily="34" charset="0"/>
              </a:rPr>
              <a:t>: is subjective perception of physical attractiveness affected by alcohol consumption?</a:t>
            </a:r>
          </a:p>
          <a:p>
            <a:pPr lvl="2" indent="-28575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Attractiveness on a scale from 0 to 100</a:t>
            </a:r>
            <a:endParaRPr lang="en-GB" sz="1200" dirty="0">
              <a:solidFill>
                <a:srgbClr val="7030A0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556792"/>
            <a:ext cx="445496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1123324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8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Two-way ANOVA </a:t>
            </a:r>
          </a:p>
          <a:p>
            <a:pPr algn="l" eaLnBrk="1" hangingPunct="1">
              <a:defRPr/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goggles.csv</a:t>
            </a:r>
            <a:endParaRPr lang="en-GB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38" y="1772816"/>
            <a:ext cx="11773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Load </a:t>
            </a:r>
            <a:r>
              <a:rPr lang="en-GB" sz="2800" b="1" dirty="0" smtClean="0">
                <a:solidFill>
                  <a:srgbClr val="CC0099"/>
                </a:solidFill>
                <a:latin typeface="+mn-lt"/>
              </a:rPr>
              <a:t>goggles.csv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CC0099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Graphically explore the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alcohol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gender only</a:t>
            </a:r>
            <a:endParaRPr lang="en-GB" sz="28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both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  <a:cs typeface="Courier New" panose="02070309020205020404" pitchFamily="49" charset="0"/>
              </a:rPr>
              <a:t>Check the assumptions visually (</a:t>
            </a:r>
            <a:r>
              <a:rPr lang="en-GB" sz="2800" dirty="0" err="1" smtClean="0">
                <a:latin typeface="+mn-lt"/>
                <a:cs typeface="Courier New" panose="02070309020205020404" pitchFamily="49" charset="0"/>
              </a:rPr>
              <a:t>plot+qqplot</a:t>
            </a:r>
            <a:r>
              <a:rPr lang="en-GB" sz="2800" dirty="0" smtClean="0">
                <a:latin typeface="+mn-lt"/>
                <a:cs typeface="Courier New" panose="02070309020205020404" pitchFamily="49" charset="0"/>
              </a:rPr>
              <a:t>) and formally (test)</a:t>
            </a:r>
          </a:p>
          <a:p>
            <a:r>
              <a:rPr lang="en-GB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factor1*factor2</a:t>
            </a:r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7|14.3|1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2|12.1|5.2|8.4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5.4|7.6|14.9|5|7.2|3.8|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6|11.7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0.5|7.7|12.5|2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7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0.1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82758</TotalTime>
  <Words>7770</Words>
  <Application>Microsoft Office PowerPoint</Application>
  <PresentationFormat>Widescreen</PresentationFormat>
  <Paragraphs>1572</Paragraphs>
  <Slides>146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146</vt:i4>
      </vt:variant>
    </vt:vector>
  </HeadingPairs>
  <TitlesOfParts>
    <vt:vector size="168" baseType="lpstr">
      <vt:lpstr>Arial</vt:lpstr>
      <vt:lpstr>Bookman Old Style</vt:lpstr>
      <vt:lpstr>Calibri</vt:lpstr>
      <vt:lpstr>Calibri Light</vt:lpstr>
      <vt:lpstr>Cambria Math</vt:lpstr>
      <vt:lpstr>Courier New</vt:lpstr>
      <vt:lpstr>Droid Sans</vt:lpstr>
      <vt:lpstr>Minya Nouvelle</vt:lpstr>
      <vt:lpstr>Times New Roman</vt:lpstr>
      <vt:lpstr>Wingdings</vt:lpstr>
      <vt:lpstr>Default Design</vt:lpstr>
      <vt:lpstr>Office Theme</vt:lpstr>
      <vt:lpstr>Custom Design</vt:lpstr>
      <vt:lpstr>1_Office Theme</vt:lpstr>
      <vt:lpstr>1_Default Design</vt:lpstr>
      <vt:lpstr>2_Office Theme</vt:lpstr>
      <vt:lpstr>3_Office Theme</vt:lpstr>
      <vt:lpstr>4_Office Theme</vt:lpstr>
      <vt:lpstr>Photo Editor Photo</vt:lpstr>
      <vt:lpstr>Prism 8</vt:lpstr>
      <vt:lpstr>Worksheet</vt:lpstr>
      <vt:lpstr>Prism 7</vt:lpstr>
      <vt:lpstr>Analysis of Quantitative data Anne Segonds-Pichon v2020-09</vt:lpstr>
      <vt:lpstr>PowerPoint Presentation</vt:lpstr>
      <vt:lpstr>PowerPoint Presentation</vt:lpstr>
      <vt:lpstr>The null hypothesis and the error types</vt:lpstr>
      <vt:lpstr>PowerPoint Presentation</vt:lpstr>
      <vt:lpstr>PowerPoint Presentation</vt:lpstr>
      <vt:lpstr>Analysis of Quantitative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t-test </vt:lpstr>
      <vt:lpstr>PowerPoint Presentation</vt:lpstr>
      <vt:lpstr>PowerPoint Presentation</vt:lpstr>
      <vt:lpstr>Student’s t-test </vt:lpstr>
      <vt:lpstr>Example: coyotes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t-test: results (tidyverse) coyote.csv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variance: how does it work?</vt:lpstr>
      <vt:lpstr>PowerPoint Presentation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Comparison of more than 2 means</vt:lpstr>
      <vt:lpstr>Familywise error rate</vt:lpstr>
      <vt:lpstr>PowerPoint Presentation</vt:lpstr>
      <vt:lpstr>Multiple testing problem</vt:lpstr>
      <vt:lpstr>PowerPoint Presentation</vt:lpstr>
      <vt:lpstr>Example: protein.expression.csv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Two-way Analysis of Variance (Factorial ANOVA)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PowerPoint Presentation</vt:lpstr>
      <vt:lpstr>PowerPoint Presentation</vt:lpstr>
      <vt:lpstr>Correlation: correlation.csv</vt:lpstr>
      <vt:lpstr>Correlation: correlation.csv</vt:lpstr>
      <vt:lpstr>Correlation: correlation.csv</vt:lpstr>
      <vt:lpstr>Correlation: correlation.csv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exercise Correlation: exam.anxiety.csv</vt:lpstr>
      <vt:lpstr>Correlation: exam.anxiety.csv</vt:lpstr>
      <vt:lpstr>Correlation: exam anxiety.csv</vt:lpstr>
      <vt:lpstr>Correlation: exam anxiety.csv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Correlation: exam.anxiety.csv</vt:lpstr>
      <vt:lpstr>PowerPoint Presentation</vt:lpstr>
      <vt:lpstr>Correlation: exam anxiety.csv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1626</cp:revision>
  <cp:lastPrinted>2019-11-19T14:41:40Z</cp:lastPrinted>
  <dcterms:created xsi:type="dcterms:W3CDTF">2005-09-24T13:43:00Z</dcterms:created>
  <dcterms:modified xsi:type="dcterms:W3CDTF">2020-09-10T18:21:46Z</dcterms:modified>
</cp:coreProperties>
</file>