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3" r:id="rId3"/>
    <p:sldMasterId id="2147483707" r:id="rId4"/>
    <p:sldMasterId id="2147483720" r:id="rId5"/>
  </p:sldMasterIdLst>
  <p:notesMasterIdLst>
    <p:notesMasterId r:id="rId21"/>
  </p:notesMasterIdLst>
  <p:handoutMasterIdLst>
    <p:handoutMasterId r:id="rId22"/>
  </p:handoutMasterIdLst>
  <p:sldIdLst>
    <p:sldId id="584" r:id="rId6"/>
    <p:sldId id="585" r:id="rId7"/>
    <p:sldId id="586" r:id="rId8"/>
    <p:sldId id="334" r:id="rId9"/>
    <p:sldId id="579" r:id="rId10"/>
    <p:sldId id="499" r:id="rId11"/>
    <p:sldId id="550" r:id="rId12"/>
    <p:sldId id="587" r:id="rId13"/>
    <p:sldId id="588" r:id="rId14"/>
    <p:sldId id="589" r:id="rId15"/>
    <p:sldId id="590" r:id="rId16"/>
    <p:sldId id="580" r:id="rId17"/>
    <p:sldId id="581" r:id="rId18"/>
    <p:sldId id="591" r:id="rId19"/>
    <p:sldId id="582" r:id="rId20"/>
  </p:sldIdLst>
  <p:sldSz cx="12192000" cy="6858000"/>
  <p:notesSz cx="45656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Minya Nouvell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9900"/>
    <a:srgbClr val="00040C"/>
    <a:srgbClr val="FF33CC"/>
    <a:srgbClr val="FF5050"/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3" autoAdjust="0"/>
    <p:restoredTop sz="93218" autoAdjust="0"/>
  </p:normalViewPr>
  <p:slideViewPr>
    <p:cSldViewPr>
      <p:cViewPr varScale="1">
        <p:scale>
          <a:sx n="109" d="100"/>
          <a:sy n="109" d="100"/>
        </p:scale>
        <p:origin x="499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4494D835-F598-4809-9340-08CDCE65D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86348" y="0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463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6353" y="3229113"/>
            <a:ext cx="3652947" cy="30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0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86348" y="6457139"/>
            <a:ext cx="1978235" cy="3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211" tIns="31106" rIns="62211" bIns="31106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5D1BDFB8-29B2-4E87-AE7B-F2CAA21AA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22C00-DB80-49B6-9EDA-B596AB1CF6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Can be good or horrible data qualitative data do not use many stats, one is chi square</a:t>
            </a:r>
          </a:p>
          <a:p>
            <a:pPr eaLnBrk="1" hangingPunct="1"/>
            <a:r>
              <a:rPr lang="en-GB" smtClean="0"/>
              <a:t>Cats and dogs, first plot it</a:t>
            </a:r>
          </a:p>
        </p:txBody>
      </p:sp>
    </p:spTree>
    <p:extLst>
      <p:ext uri="{BB962C8B-B14F-4D97-AF65-F5344CB8AC3E}">
        <p14:creationId xmlns:p14="http://schemas.microsoft.com/office/powerpoint/2010/main" val="142578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5660-9FE1-4EE5-BAEE-4141D42BAB7E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509588"/>
            <a:ext cx="4530725" cy="254952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Is there a difference between the rewards?</a:t>
            </a:r>
          </a:p>
          <a:p>
            <a:pPr eaLnBrk="1" hangingPunct="1"/>
            <a:r>
              <a:rPr lang="en-GB" smtClean="0"/>
              <a:t>Dogs more happy, cats more picky (on demonstration is the other way around, so cats more picky</a:t>
            </a:r>
          </a:p>
        </p:txBody>
      </p:sp>
    </p:spTree>
    <p:extLst>
      <p:ext uri="{BB962C8B-B14F-4D97-AF65-F5344CB8AC3E}">
        <p14:creationId xmlns:p14="http://schemas.microsoft.com/office/powerpoint/2010/main" val="290195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F36E36-E073-42DE-85CE-C26D87C912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Your frequency, compare the frequencies with the expected ones observed by chance. HOW DIFFERENT IS WHAT I observe from what I expect? THIS DIFFERENCE CAN BE BIG SO SIGNOFICANT OR NOT</a:t>
            </a:r>
          </a:p>
        </p:txBody>
      </p:sp>
    </p:spTree>
    <p:extLst>
      <p:ext uri="{BB962C8B-B14F-4D97-AF65-F5344CB8AC3E}">
        <p14:creationId xmlns:p14="http://schemas.microsoft.com/office/powerpoint/2010/main" val="398102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25660-9FE1-4EE5-BAEE-4141D42BAB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Is there a difference between the rewards?</a:t>
            </a:r>
          </a:p>
          <a:p>
            <a:pPr eaLnBrk="1" hangingPunct="1"/>
            <a:r>
              <a:rPr lang="en-GB" smtClean="0"/>
              <a:t>Dogs more happy, cats more picky (on demonstration is the other way around, so cats more picky</a:t>
            </a:r>
          </a:p>
        </p:txBody>
      </p:sp>
    </p:spTree>
    <p:extLst>
      <p:ext uri="{BB962C8B-B14F-4D97-AF65-F5344CB8AC3E}">
        <p14:creationId xmlns:p14="http://schemas.microsoft.com/office/powerpoint/2010/main" val="37553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41556-51F5-4A22-AA83-DDB10C1DB9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Distance between expected and observed</a:t>
            </a:r>
          </a:p>
        </p:txBody>
      </p:sp>
    </p:spTree>
    <p:extLst>
      <p:ext uri="{BB962C8B-B14F-4D97-AF65-F5344CB8AC3E}">
        <p14:creationId xmlns:p14="http://schemas.microsoft.com/office/powerpoint/2010/main" val="77942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4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64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8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72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42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84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850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73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75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62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00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80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69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9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973271" y="4406901"/>
            <a:ext cx="10363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smtClean="0"/>
              <a:t>Click to edit Master title style</a:t>
            </a:r>
            <a:endParaRPr lang="en-GB" sz="4000" kern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973271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619787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4175787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800" kern="1200">
                <a:solidFill>
                  <a:schemeClr val="tx1"/>
                </a:solidFill>
                <a:latin typeface="Minya Nouvelle" pitchFamily="2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30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07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10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96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9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24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1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31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6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9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978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65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25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26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65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31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15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9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82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7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68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59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96BE-F6EC-4AB5-83FF-D81A920424C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A524-FCBD-426E-A205-8AA3F7571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14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04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6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fld id="{DC52BB1E-35B5-412B-A067-B92889F00CD4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41E99F38-ACB0-467F-BDDB-8DAE6AE2F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00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1BBB7-7393-411C-800C-7C6A3EC1DB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16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github.com/allisonhorst/stats-illustrations#other-stats-artwo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081" y="2714025"/>
            <a:ext cx="8351838" cy="142995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Qualitative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v2020-09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108187" y="4414716"/>
            <a:ext cx="119756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</a:t>
            </a:r>
            <a:r>
              <a:rPr kumimoji="0" lang="en-GB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(28-14.4)</a:t>
            </a:r>
            <a:r>
              <a:rPr lang="en-GB" sz="2800" b="1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2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/14.4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lang="en-GB" sz="2800" b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/>
              </a:rPr>
              <a:t>(48-61.6)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/>
              </a:rPr>
              <a:t>2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/>
              </a:rPr>
              <a:t>/61.6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lang="en-GB" sz="28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(</a:t>
            </a:r>
            <a:r>
              <a:rPr lang="en-GB" sz="2800" b="1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10-23.6)</a:t>
            </a:r>
            <a:r>
              <a:rPr lang="en-GB" sz="2800" b="1" baseline="30000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2</a:t>
            </a:r>
            <a:r>
              <a:rPr lang="en-GB" sz="2800" b="1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/23.6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lang="en-GB" sz="2800" b="1" dirty="0" smtClean="0">
                <a:solidFill>
                  <a:srgbClr val="002060"/>
                </a:solidFill>
                <a:latin typeface="Calibri" panose="020F0502020204030204"/>
              </a:rPr>
              <a:t>(114-100.4)</a:t>
            </a:r>
            <a:r>
              <a:rPr lang="en-GB" sz="2800" b="1" baseline="30000" dirty="0" smtClean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en-GB" sz="2800" b="1" dirty="0" smtClean="0">
                <a:solidFill>
                  <a:srgbClr val="002060"/>
                </a:solidFill>
                <a:latin typeface="Calibri" panose="020F0502020204030204"/>
              </a:rPr>
              <a:t>/100.4 </a:t>
            </a:r>
            <a:endParaRPr lang="en-GB" sz="28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Calibri" panose="020F0502020204030204"/>
              </a:rPr>
              <a:t>       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25.35</a:t>
            </a:r>
            <a:r>
              <a:rPr lang="en-GB" sz="3200" dirty="0" smtClean="0">
                <a:latin typeface="Calibri" panose="020F0502020204030204" pitchFamily="34" charset="0"/>
              </a:rPr>
              <a:t>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314894" y="5826301"/>
            <a:ext cx="9562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</a:t>
            </a:r>
            <a:r>
              <a:rPr lang="en-GB" sz="3200" b="1" dirty="0">
                <a:solidFill>
                  <a:srgbClr val="D60093"/>
                </a:solidFill>
                <a:latin typeface="Calibri" panose="020F0502020204030204"/>
              </a:rPr>
              <a:t>25.35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enough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test to be significant?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100466" y="217704"/>
            <a:ext cx="399106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Chi</a:t>
            </a:r>
            <a:r>
              <a:rPr kumimoji="0" lang="en-GB" sz="4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test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333" y="1054428"/>
            <a:ext cx="2806281" cy="1299808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97427"/>
              </p:ext>
            </p:extLst>
          </p:nvPr>
        </p:nvGraphicFramePr>
        <p:xfrm>
          <a:off x="694731" y="2834926"/>
          <a:ext cx="398536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28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n-GB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114</a:t>
                      </a:r>
                      <a:endParaRPr lang="en-GB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68" y="189352"/>
            <a:ext cx="1699953" cy="130634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058288"/>
              </p:ext>
            </p:extLst>
          </p:nvPr>
        </p:nvGraphicFramePr>
        <p:xfrm>
          <a:off x="7003382" y="2853178"/>
          <a:ext cx="3985368" cy="118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14.4</a:t>
                      </a:r>
                      <a:endParaRPr lang="en-GB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61.6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23.6</a:t>
                      </a:r>
                      <a:endParaRPr lang="en-GB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100.4</a:t>
                      </a:r>
                      <a:endParaRPr lang="en-GB" sz="2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0491" y="2481310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 frequencies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247" y="2492493"/>
            <a:ext cx="219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frequencies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582" y="1556792"/>
            <a:ext cx="4092836" cy="374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2501" y="5783085"/>
            <a:ext cx="4721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1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</a:t>
            </a:r>
            <a:r>
              <a:rPr kumimoji="0" lang="el-GR" sz="3600" b="1" i="0" u="none" strike="noStrike" kern="1200" cap="none" spc="0" normalizeH="0" baseline="3000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25.35 &gt; 3.84 so Yes!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01565" y="2959688"/>
            <a:ext cx="1830440" cy="971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151784" y="3849726"/>
            <a:ext cx="288343" cy="2993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1706" y="3961192"/>
            <a:ext cx="288343" cy="19492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6320" y="2959688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</a:rPr>
              <a:t>Critical value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6460049" y="3359798"/>
            <a:ext cx="3327551" cy="63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631504" y="237651"/>
            <a:ext cx="9562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28.4 big enough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test to be significant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old fashion way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540" y="1882470"/>
            <a:ext cx="38832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Degree of freedom: </a:t>
            </a:r>
            <a:r>
              <a:rPr lang="en-GB" sz="3200" dirty="0" err="1" smtClean="0">
                <a:solidFill>
                  <a:prstClr val="black"/>
                </a:solidFill>
                <a:latin typeface="Calibri" panose="020F0502020204030204"/>
              </a:rPr>
              <a:t>df</a:t>
            </a:r>
            <a:endParaRPr lang="en-GB" sz="3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= (row-1)(col-1)=1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79" y="3445262"/>
            <a:ext cx="2803943" cy="9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2855" y="188641"/>
            <a:ext cx="6555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Prepare </a:t>
            </a:r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cats data </a:t>
            </a:r>
            <a:r>
              <a:rPr lang="en-GB" sz="40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for the stats</a:t>
            </a:r>
            <a:endParaRPr lang="en-GB" sz="4000" b="1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434291"/>
            <a:ext cx="2209869" cy="121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21" y="1105904"/>
            <a:ext cx="3297557" cy="20350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272" y="1641532"/>
            <a:ext cx="258115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chisq_test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isher_test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3845092"/>
            <a:ext cx="2720036" cy="8080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7488" y="3845091"/>
            <a:ext cx="1855940" cy="8080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168" y="3672186"/>
            <a:ext cx="3096057" cy="743054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225282" idx="3"/>
            <a:endCxn id="7" idx="1"/>
          </p:cNvCxnSpPr>
          <p:nvPr/>
        </p:nvCxnSpPr>
        <p:spPr>
          <a:xfrm flipV="1">
            <a:off x="6721693" y="4043713"/>
            <a:ext cx="8864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624392" y="3623711"/>
            <a:ext cx="1224136" cy="8080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629" y="2454392"/>
            <a:ext cx="3254022" cy="777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2855" y="188641"/>
            <a:ext cx="6586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Plot cats data (From raw data)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4" y="1271822"/>
            <a:ext cx="2209869" cy="121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47873" y="1126085"/>
            <a:ext cx="7312623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group_by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(Training, Dance)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count() %&gt;% 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ungroup()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pivot_wider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names_from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Dance, 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values_from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n)-&gt;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cats.summary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07973" y="174328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632504" y="3231699"/>
            <a:ext cx="0" cy="481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79878" y="3905192"/>
            <a:ext cx="254749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cats.summary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select(</a:t>
            </a:r>
            <a:r>
              <a:rPr lang="en-GB" sz="14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No,Yes</a:t>
            </a:r>
            <a:r>
              <a:rPr lang="en-GB" sz="1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fisher_test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225280" name="Straight Arrow Connector 225279"/>
          <p:cNvCxnSpPr/>
          <p:nvPr/>
        </p:nvCxnSpPr>
        <p:spPr>
          <a:xfrm flipH="1">
            <a:off x="7291648" y="4325301"/>
            <a:ext cx="16289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0358018" y="2418614"/>
            <a:ext cx="1023797" cy="7518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4805422" y="5664334"/>
            <a:ext cx="258115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chisq_test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GB" sz="2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sz="2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isher_test</a:t>
            </a:r>
            <a:r>
              <a:rPr lang="en-GB" sz="2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sz="2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5281" name="TextBox 225280"/>
          <p:cNvSpPr txBox="1"/>
          <p:nvPr/>
        </p:nvSpPr>
        <p:spPr>
          <a:xfrm flipH="1">
            <a:off x="7608168" y="5787444"/>
            <a:ext cx="2008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go!</a:t>
            </a:r>
            <a:endParaRPr lang="en-GB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553" y="4077072"/>
            <a:ext cx="2903849" cy="760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3" y="2736622"/>
            <a:ext cx="4153510" cy="256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296" y="1072597"/>
            <a:ext cx="2402268" cy="799216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247873" y="1166435"/>
            <a:ext cx="3496199" cy="65082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 flipV="1">
            <a:off x="6744072" y="1472205"/>
            <a:ext cx="2016224" cy="196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5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34" grpId="0" animBg="1"/>
      <p:bldP spid="36" grpId="0" animBg="1"/>
      <p:bldP spid="225281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02" y="6267398"/>
            <a:ext cx="1141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</a:rPr>
              <a:t>Answer</a:t>
            </a:r>
            <a:r>
              <a:rPr lang="en-GB" sz="2400" dirty="0">
                <a:latin typeface="Calibri" panose="020F0502020204030204" pitchFamily="34" charset="0"/>
              </a:rPr>
              <a:t>: Training significantly affects the likelihood of cats line dancing (p=4.8e-07). 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81200" y="188640"/>
            <a:ext cx="82296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Chi-square and Fisher’s Exact tests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883" y="1300747"/>
            <a:ext cx="5645884" cy="34843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2714" y="1039540"/>
            <a:ext cx="254749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cats.summary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select(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No,Yes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fisher_test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2714" y="2780066"/>
            <a:ext cx="254749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cats.summary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select(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No,Yes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chisq_test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6628" y="4395916"/>
            <a:ext cx="3514104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cats.summary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select(</a:t>
            </a:r>
            <a:r>
              <a:rPr lang="en-GB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No,Yes</a:t>
            </a:r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%&gt;%</a:t>
            </a:r>
          </a:p>
          <a:p>
            <a:r>
              <a:rPr lang="en-GB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chisq_test</a:t>
            </a:r>
            <a:r>
              <a:rPr lang="en-GB" sz="14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(correct = FALSE)</a:t>
            </a:r>
            <a:endParaRPr lang="en-GB" sz="14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02" y="1922468"/>
            <a:ext cx="2903849" cy="760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2" y="3623772"/>
            <a:ext cx="5502117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39" y="5266589"/>
            <a:ext cx="5486875" cy="586791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133889" y="1918492"/>
            <a:ext cx="1023797" cy="7518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2157686" y="3673059"/>
            <a:ext cx="913023" cy="57019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2088953" y="5283183"/>
            <a:ext cx="913023" cy="57019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063552" y="476672"/>
            <a:ext cx="7542839" cy="5220580"/>
            <a:chOff x="717324" y="875608"/>
            <a:chExt cx="7786597" cy="4775193"/>
          </a:xfrm>
        </p:grpSpPr>
        <p:sp>
          <p:nvSpPr>
            <p:cNvPr id="4" name="Rounded Rectangle 3"/>
            <p:cNvSpPr/>
            <p:nvPr/>
          </p:nvSpPr>
          <p:spPr>
            <a:xfrm>
              <a:off x="3117273" y="875608"/>
              <a:ext cx="2851265" cy="96427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Variable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206539" y="2324793"/>
              <a:ext cx="2851265" cy="9642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Qualitative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36073" y="2324793"/>
              <a:ext cx="2851265" cy="9642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Quantitative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17324" y="3809991"/>
              <a:ext cx="1735281" cy="6677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Discrete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49680" y="3798909"/>
              <a:ext cx="1735281" cy="6677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Continuous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17230" y="3798909"/>
              <a:ext cx="1735281" cy="6677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Nominal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768640" y="3798915"/>
              <a:ext cx="1735281" cy="66778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Ordinal</a:t>
              </a:r>
            </a:p>
          </p:txBody>
        </p:sp>
        <p:cxnSp>
          <p:nvCxnSpPr>
            <p:cNvPr id="18" name="Straight Arrow Connector 17"/>
            <p:cNvCxnSpPr>
              <a:stCxn id="4" idx="2"/>
            </p:cNvCxnSpPr>
            <p:nvPr/>
          </p:nvCxnSpPr>
          <p:spPr>
            <a:xfrm flipH="1">
              <a:off x="4542905" y="1839884"/>
              <a:ext cx="1" cy="246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561705" y="2086495"/>
              <a:ext cx="198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42902" y="2083729"/>
              <a:ext cx="2089269" cy="2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6" idx="0"/>
            </p:cNvCxnSpPr>
            <p:nvPr/>
          </p:nvCxnSpPr>
          <p:spPr>
            <a:xfrm>
              <a:off x="2561705" y="2086495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5" idx="0"/>
            </p:cNvCxnSpPr>
            <p:nvPr/>
          </p:nvCxnSpPr>
          <p:spPr>
            <a:xfrm>
              <a:off x="6632171" y="2083729"/>
              <a:ext cx="1" cy="241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2561705" y="3279374"/>
              <a:ext cx="1" cy="246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641869" y="3302924"/>
              <a:ext cx="1" cy="246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679171" y="3549535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563086" y="3539777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445625" y="3552309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83325" y="3552313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763482" y="3552301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639089" y="3559284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759323" y="3546770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524388" y="3549538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490717" y="4471432"/>
              <a:ext cx="1" cy="2466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3670142" y="4983013"/>
              <a:ext cx="1412253" cy="6677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Interval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909237" y="4972575"/>
              <a:ext cx="1412253" cy="6677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dirty="0">
                  <a:solidFill>
                    <a:prstClr val="white"/>
                  </a:solidFill>
                  <a:latin typeface="Calibri" panose="020F0502020204030204"/>
                </a:rPr>
                <a:t>Ratio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3497529" y="4729067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610271" y="4731155"/>
              <a:ext cx="8825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599811" y="4731845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374637" y="4731841"/>
              <a:ext cx="1" cy="238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6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641"/>
            <a:ext cx="8229600" cy="936625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Qualitative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484784"/>
            <a:ext cx="11161240" cy="43926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</a:rPr>
              <a:t>= 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not numerical</a:t>
            </a:r>
          </a:p>
          <a:p>
            <a:pPr eaLnBrk="1" hangingPunct="1">
              <a:lnSpc>
                <a:spcPct val="90000"/>
              </a:lnSpc>
            </a:pPr>
            <a:endParaRPr lang="en-GB" sz="100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</a:rPr>
              <a:t> = </a:t>
            </a:r>
            <a:r>
              <a:rPr lang="en-GB" sz="2400" dirty="0">
                <a:latin typeface="Calibri" panose="020F0502020204030204" pitchFamily="34" charset="0"/>
              </a:rPr>
              <a:t>values taken = usually names (also </a:t>
            </a:r>
            <a:r>
              <a:rPr lang="en-GB" sz="2400" i="1" dirty="0">
                <a:latin typeface="Calibri" panose="020F0502020204030204" pitchFamily="34" charset="0"/>
              </a:rPr>
              <a:t>nominal</a:t>
            </a:r>
            <a:r>
              <a:rPr lang="en-GB" sz="2400" dirty="0">
                <a:latin typeface="Calibri" panose="020F0502020204030204" pitchFamily="34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</a:t>
            </a:r>
            <a:r>
              <a:rPr lang="en-GB" sz="2000" dirty="0" smtClean="0">
                <a:latin typeface="Calibri" panose="020F0502020204030204" pitchFamily="34" charset="0"/>
              </a:rPr>
              <a:t>genotypes</a:t>
            </a:r>
            <a:endParaRPr lang="en-GB" sz="2000" dirty="0">
              <a:latin typeface="Calibri" panose="020F050202020403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Values can be numbers but not numerical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group number = numerical label but not unit of measurement</a:t>
            </a:r>
          </a:p>
          <a:p>
            <a:pPr eaLnBrk="1" hangingPunct="1">
              <a:lnSpc>
                <a:spcPct val="90000"/>
              </a:lnSpc>
            </a:pPr>
            <a:endParaRPr lang="en-GB" sz="1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Qualitative variable with intrinsic order in their categories = </a:t>
            </a:r>
            <a:r>
              <a:rPr lang="en-GB" sz="2400" i="1" dirty="0">
                <a:latin typeface="Calibri" panose="020F0502020204030204" pitchFamily="34" charset="0"/>
              </a:rPr>
              <a:t>ordinal</a:t>
            </a:r>
          </a:p>
          <a:p>
            <a:pPr eaLnBrk="1" hangingPunct="1">
              <a:lnSpc>
                <a:spcPct val="90000"/>
              </a:lnSpc>
            </a:pPr>
            <a:endParaRPr lang="en-GB" sz="2000" i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Particular case: qualitative variable with 2 categories: </a:t>
            </a:r>
            <a:r>
              <a:rPr lang="en-GB" sz="2400" b="1" i="1" dirty="0">
                <a:solidFill>
                  <a:srgbClr val="CC0099"/>
                </a:solidFill>
                <a:latin typeface="Calibri" panose="020F0502020204030204" pitchFamily="34" charset="0"/>
              </a:rPr>
              <a:t>binary</a:t>
            </a:r>
            <a:r>
              <a:rPr lang="en-GB" sz="2400" dirty="0">
                <a:latin typeface="Calibri" panose="020F0502020204030204" pitchFamily="34" charset="0"/>
              </a:rPr>
              <a:t> or </a:t>
            </a:r>
            <a:r>
              <a:rPr lang="en-GB" sz="2400" i="1" dirty="0">
                <a:latin typeface="Calibri" panose="020F0502020204030204" pitchFamily="34" charset="0"/>
              </a:rPr>
              <a:t>dichotomous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alive/dead or presence/absence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85" y="1127135"/>
            <a:ext cx="3600400" cy="2203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6261" y="3245941"/>
            <a:ext cx="29514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nya Nouvelle" pitchFamily="2" charset="0"/>
                <a:ea typeface="+mn-ea"/>
                <a:cs typeface="+mn-cs"/>
                <a:hlinkClick r:id="rId4"/>
              </a:rPr>
              <a:t>https://github.com/allisonhorst/stats-illustrations#other-stats-artwork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63352" y="1212429"/>
            <a:ext cx="709386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800" b="1" u="sng" kern="0" dirty="0">
                <a:solidFill>
                  <a:schemeClr val="tx2"/>
                </a:solidFill>
                <a:latin typeface="Calibri" panose="020F0502020204030204" pitchFamily="34" charset="0"/>
              </a:rPr>
              <a:t>Example</a:t>
            </a:r>
            <a:r>
              <a:rPr lang="en-GB" sz="2800" b="1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GB" sz="2800" b="1" kern="0" dirty="0">
                <a:latin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CC0099"/>
                </a:solidFill>
                <a:latin typeface="Calibri" panose="020F0502020204030204" pitchFamily="34" charset="0"/>
              </a:rPr>
              <a:t>cats.dat</a:t>
            </a:r>
            <a:endParaRPr lang="en-GB" sz="28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Cats trained to line dance</a:t>
            </a: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2 different rewards: food or affection</a:t>
            </a: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Question</a:t>
            </a:r>
            <a:r>
              <a:rPr lang="en-GB" sz="2400" dirty="0">
                <a:latin typeface="Calibri" panose="020F0502020204030204" pitchFamily="34" charset="0"/>
              </a:rPr>
              <a:t>: Is there a difference between the rewards?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250567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3076" y="3242029"/>
            <a:ext cx="1020156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Is there a significant relationship between the 2 variables?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latin typeface="Calibri" panose="020F0502020204030204" pitchFamily="34" charset="0"/>
              </a:rPr>
              <a:t> does the reward significantly affect the likelihood of dancing?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GB" sz="2400" kern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>
                <a:latin typeface="Calibri" panose="020F0502020204030204" pitchFamily="34" charset="0"/>
              </a:rPr>
              <a:t>To answer this type of question: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Contingency table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b="1" u="sng" kern="0" dirty="0">
                <a:solidFill>
                  <a:srgbClr val="CC0099"/>
                </a:solidFill>
                <a:latin typeface="Calibri" panose="020F0502020204030204" pitchFamily="34" charset="0"/>
              </a:rPr>
              <a:t>Fisher’s exact </a:t>
            </a: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or Chi</a:t>
            </a:r>
            <a:r>
              <a:rPr lang="en-GB" sz="2400" b="1" kern="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 tests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47528" y="13908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Fisher’s exact and Chi</a:t>
            </a:r>
            <a:r>
              <a:rPr lang="en-GB" sz="4000" b="1" kern="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29833"/>
              </p:ext>
            </p:extLst>
          </p:nvPr>
        </p:nvGraphicFramePr>
        <p:xfrm>
          <a:off x="6672064" y="4596368"/>
          <a:ext cx="3822582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8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Affection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35">
                <a:tc>
                  <a:txBody>
                    <a:bodyPr/>
                    <a:lstStyle/>
                    <a:p>
                      <a:r>
                        <a:rPr lang="en-GB" dirty="0" smtClean="0"/>
                        <a:t>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35">
                <a:tc>
                  <a:txBody>
                    <a:bodyPr/>
                    <a:lstStyle/>
                    <a:p>
                      <a:r>
                        <a:rPr lang="en-GB" dirty="0" smtClean="0"/>
                        <a:t>No 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823" y="1111871"/>
            <a:ext cx="2329900" cy="1790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486" y="6144958"/>
            <a:ext cx="490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But first: </a:t>
            </a:r>
            <a:r>
              <a:rPr lang="en-GB" sz="2400" b="1" dirty="0">
                <a:latin typeface="Calibri" panose="020F0502020204030204" pitchFamily="34" charset="0"/>
              </a:rPr>
              <a:t>how many cats </a:t>
            </a:r>
            <a:r>
              <a:rPr lang="en-GB" sz="2400" dirty="0">
                <a:latin typeface="Calibri" panose="020F0502020204030204" pitchFamily="34" charset="0"/>
              </a:rPr>
              <a:t>do we need?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7" y="3573016"/>
            <a:ext cx="5262815" cy="1692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400" y="957625"/>
            <a:ext cx="11705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Preliminary results from a pilot study: </a:t>
            </a:r>
            <a:r>
              <a:rPr lang="en-GB" sz="2400" b="1" dirty="0">
                <a:latin typeface="Calibri" panose="020F0502020204030204" pitchFamily="34" charset="0"/>
              </a:rPr>
              <a:t>25%</a:t>
            </a:r>
            <a:r>
              <a:rPr lang="en-GB" sz="2400" dirty="0">
                <a:latin typeface="Calibri" panose="020F0502020204030204" pitchFamily="34" charset="0"/>
              </a:rPr>
              <a:t> line-danced after having received affection as a reward vs. </a:t>
            </a:r>
            <a:r>
              <a:rPr lang="en-GB" sz="2400" b="1" dirty="0">
                <a:latin typeface="Calibri" panose="020F0502020204030204" pitchFamily="34" charset="0"/>
              </a:rPr>
              <a:t>70%</a:t>
            </a:r>
            <a:r>
              <a:rPr lang="en-GB" sz="2400" dirty="0">
                <a:latin typeface="Calibri" panose="020F0502020204030204" pitchFamily="34" charset="0"/>
              </a:rPr>
              <a:t> after having received food.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Calibri" panose="020F0502020204030204" pitchFamily="34" charset="0"/>
              </a:rPr>
              <a:t>How </a:t>
            </a:r>
            <a:r>
              <a:rPr lang="en-GB" sz="2400" b="1" dirty="0">
                <a:latin typeface="Calibri" panose="020F0502020204030204" pitchFamily="34" charset="0"/>
              </a:rPr>
              <a:t>many cats </a:t>
            </a:r>
            <a:r>
              <a:rPr lang="en-GB" sz="2400" dirty="0">
                <a:latin typeface="Calibri" panose="020F0502020204030204" pitchFamily="34" charset="0"/>
              </a:rPr>
              <a:t>do we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endParaRPr lang="en-GB" sz="24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endParaRPr lang="en-GB" sz="2400" dirty="0">
              <a:solidFill>
                <a:srgbClr val="7030A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89506" y="3789039"/>
            <a:ext cx="1278502" cy="3782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092" y="5876701"/>
            <a:ext cx="11560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Providing the effect size observed in the experiment is similar to the one observed </a:t>
            </a:r>
            <a:r>
              <a:rPr lang="en-GB" sz="2000" dirty="0" smtClean="0">
                <a:latin typeface="Calibri" panose="020F0502020204030204" pitchFamily="34" charset="0"/>
              </a:rPr>
              <a:t>in </a:t>
            </a:r>
            <a:r>
              <a:rPr lang="en-GB" sz="2000" dirty="0">
                <a:latin typeface="Calibri" panose="020F0502020204030204" pitchFamily="34" charset="0"/>
              </a:rPr>
              <a:t>the pilot study, we will need 2 samples of </a:t>
            </a:r>
            <a:r>
              <a:rPr lang="en-GB" sz="2000" b="1" dirty="0" smtClean="0">
                <a:latin typeface="Calibri" panose="020F0502020204030204" pitchFamily="34" charset="0"/>
              </a:rPr>
              <a:t>18 to 19 cats </a:t>
            </a:r>
            <a:r>
              <a:rPr lang="en-GB" sz="2000" dirty="0">
                <a:latin typeface="Calibri" panose="020F0502020204030204" pitchFamily="34" charset="0"/>
              </a:rPr>
              <a:t>to reach significance (</a:t>
            </a:r>
            <a:r>
              <a:rPr lang="en-GB" sz="2000" dirty="0" smtClean="0">
                <a:latin typeface="Calibri" panose="020F0502020204030204" pitchFamily="34" charset="0"/>
              </a:rPr>
              <a:t>p&lt;0.05) with </a:t>
            </a:r>
            <a:r>
              <a:rPr lang="en-GB" sz="2000" dirty="0">
                <a:latin typeface="Calibri" panose="020F0502020204030204" pitchFamily="34" charset="0"/>
              </a:rPr>
              <a:t>a Fisher’s exact test.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3352" y="138429"/>
            <a:ext cx="8820472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Power </a:t>
            </a:r>
            <a:r>
              <a:rPr lang="en-GB" sz="36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calculation </a:t>
            </a:r>
            <a:r>
              <a:rPr lang="en-GB" sz="3600" b="1" dirty="0">
                <a:solidFill>
                  <a:srgbClr val="CC0099"/>
                </a:solidFill>
                <a:latin typeface="Calibri" panose="020F0502020204030204" pitchFamily="34" charset="0"/>
              </a:rPr>
              <a:t>cats.dat</a:t>
            </a:r>
            <a:r>
              <a:rPr lang="en-GB" sz="3600" b="1" kern="0" dirty="0">
                <a:latin typeface="Calibri" panose="020F0502020204030204" pitchFamily="34" charset="0"/>
              </a:rPr>
              <a:t> </a:t>
            </a:r>
            <a:endParaRPr lang="en-GB" sz="36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480" y="2688735"/>
            <a:ext cx="886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power.prop.test</a:t>
            </a:r>
            <a:r>
              <a:rPr lang="en-GB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(p1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0.25, p2= 0.7, </a:t>
            </a:r>
            <a:r>
              <a:rPr lang="en-GB" sz="18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sig.level</a:t>
            </a:r>
            <a:r>
              <a:rPr lang="en-GB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0.05, power= 0.8)</a:t>
            </a:r>
            <a:endParaRPr lang="en-US" alt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352" y="3645024"/>
            <a:ext cx="609974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(cats, 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(Training, fill=Dance))+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geom_bar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7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position</a:t>
            </a:r>
            <a:r>
              <a:rPr lang="en-GB" sz="17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="fill", 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colour="black")+</a:t>
            </a:r>
          </a:p>
          <a:p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scale_fill_brewer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(palette = 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1)+</a:t>
            </a:r>
          </a:p>
          <a:p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7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Fraction</a:t>
            </a:r>
            <a:r>
              <a:rPr lang="en-GB" sz="17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2855" y="188641"/>
            <a:ext cx="6586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Plot cats data (From raw data)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84" y="1293377"/>
            <a:ext cx="462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read_tsv</a:t>
            </a:r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("cats.dat") -&gt; cats</a:t>
            </a:r>
          </a:p>
          <a:p>
            <a:r>
              <a:rPr lang="en-GB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cats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913436"/>
            <a:ext cx="2209869" cy="121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2780928"/>
            <a:ext cx="5256584" cy="34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81200" y="189352"/>
            <a:ext cx="82296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Chi-square and Fisher’s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1040252"/>
            <a:ext cx="111612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Chi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 test very easy to calculate by hand but Fisher’s very hard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Many software will not perform a Fisher’s test on tables &gt; 2x2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Fisher’s test more accurate </a:t>
            </a:r>
            <a:r>
              <a:rPr lang="en-GB" sz="2400" dirty="0">
                <a:latin typeface="Calibri" panose="020F0502020204030204" pitchFamily="34" charset="0"/>
              </a:rPr>
              <a:t>than Chi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 test on </a:t>
            </a:r>
            <a:r>
              <a:rPr lang="en-GB" sz="2400" b="1" dirty="0">
                <a:latin typeface="Calibri" panose="020F0502020204030204" pitchFamily="34" charset="0"/>
              </a:rPr>
              <a:t>small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Chi</a:t>
            </a:r>
            <a:r>
              <a:rPr lang="en-GB" sz="2400" b="1" baseline="30000" dirty="0">
                <a:latin typeface="Calibri" panose="020F0502020204030204" pitchFamily="34" charset="0"/>
              </a:rPr>
              <a:t>2</a:t>
            </a:r>
            <a:r>
              <a:rPr lang="en-GB" sz="2400" b="1" dirty="0">
                <a:latin typeface="Calibri" panose="020F0502020204030204" pitchFamily="34" charset="0"/>
              </a:rPr>
              <a:t> test more accurate </a:t>
            </a:r>
            <a:r>
              <a:rPr lang="en-GB" sz="2400" dirty="0">
                <a:latin typeface="Calibri" panose="020F0502020204030204" pitchFamily="34" charset="0"/>
              </a:rPr>
              <a:t>than Fisher’s test on </a:t>
            </a:r>
            <a:r>
              <a:rPr lang="en-GB" sz="2400" b="1" dirty="0">
                <a:latin typeface="Calibri" panose="020F0502020204030204" pitchFamily="34" charset="0"/>
              </a:rPr>
              <a:t>large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Chi</a:t>
            </a:r>
            <a:r>
              <a:rPr lang="en-GB" sz="240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 test assumptions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2x2 table: no expected count &lt;5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Bigger tables: all expected &gt; 1 and no more than 20% &lt;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Yates’s continuity correction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All statistical tests work well when their assumptions are met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When not: probability Type 1 error increases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 panose="020F0502020204030204" pitchFamily="34" charset="0"/>
              </a:rPr>
              <a:t>Solution</a:t>
            </a:r>
            <a:r>
              <a:rPr lang="en-GB" sz="2400" dirty="0">
                <a:latin typeface="Calibri" panose="020F0502020204030204" pitchFamily="34" charset="0"/>
              </a:rPr>
              <a:t>: corrections that increase p-values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Corrections are dangerous: no magic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Probably best to avoid them</a:t>
            </a:r>
          </a:p>
        </p:txBody>
      </p:sp>
    </p:spTree>
    <p:extLst>
      <p:ext uri="{BB962C8B-B14F-4D97-AF65-F5344CB8AC3E}">
        <p14:creationId xmlns:p14="http://schemas.microsoft.com/office/powerpoint/2010/main" val="3439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032" y="1476892"/>
            <a:ext cx="11521280" cy="485775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In a chi-square test, 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the observed frequencies </a:t>
            </a:r>
            <a:r>
              <a:rPr lang="en-US" sz="2400" dirty="0">
                <a:latin typeface="Calibri" panose="020F0502020204030204" pitchFamily="34" charset="0"/>
              </a:rPr>
              <a:t>for two or more groups are compared with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 expected frequencies </a:t>
            </a:r>
            <a:r>
              <a:rPr lang="en-US" sz="2400" dirty="0">
                <a:latin typeface="Calibri" panose="020F0502020204030204" pitchFamily="34" charset="0"/>
              </a:rPr>
              <a:t>by chance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.</a:t>
            </a:r>
          </a:p>
          <a:p>
            <a:pPr lvl="1" eaLnBrk="1" hangingPunct="1"/>
            <a:endParaRPr lang="en-US" sz="2000" dirty="0">
              <a:solidFill>
                <a:srgbClr val="FF3399"/>
              </a:solidFill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dirty="0">
                <a:latin typeface="Calibri" panose="020F0502020204030204" pitchFamily="34" charset="0"/>
              </a:rPr>
              <a:t>O = Observed frequencies</a:t>
            </a:r>
          </a:p>
          <a:p>
            <a:pPr lvl="1" eaLnBrk="1" hangingPunct="1"/>
            <a:r>
              <a:rPr lang="en-US" dirty="0">
                <a:latin typeface="Calibri" panose="020F0502020204030204" pitchFamily="34" charset="0"/>
              </a:rPr>
              <a:t>E = Expected frequencies</a:t>
            </a: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</a:rPr>
              <a:t>Example with ‘</a:t>
            </a:r>
            <a:r>
              <a:rPr lang="en-US" sz="28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cats and dogs’</a:t>
            </a:r>
            <a:endParaRPr lang="en-US" sz="2800" b="1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00466" y="189352"/>
            <a:ext cx="399106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Chi-square test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2700338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80820" y="1262763"/>
            <a:ext cx="11530943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expected frequency of cats line dancing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having received food as a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counts approach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=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 total)*(column total)/grand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38*76/200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approach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Multiplicative Rule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line dancing: </a:t>
            </a:r>
            <a:r>
              <a:rPr lang="en-GB" sz="2000" b="1" dirty="0" smtClean="0">
                <a:solidFill>
                  <a:srgbClr val="D60093"/>
                </a:solidFill>
                <a:latin typeface="Calibri" panose="020F0502020204030204"/>
              </a:rPr>
              <a:t>76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/200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receiving food: </a:t>
            </a:r>
            <a:r>
              <a:rPr lang="en-GB" sz="2000" b="1" dirty="0" smtClean="0">
                <a:solidFill>
                  <a:srgbClr val="D60093"/>
                </a:solidFill>
                <a:latin typeface="Calibri" panose="020F0502020204030204"/>
              </a:rPr>
              <a:t>38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frequency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:(</a:t>
            </a:r>
            <a:r>
              <a:rPr lang="en-GB" sz="2000" b="1" dirty="0">
                <a:solidFill>
                  <a:srgbClr val="D60093"/>
                </a:solidFill>
                <a:latin typeface="Calibri" panose="020F0502020204030204"/>
              </a:rPr>
              <a:t>76/200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)*(</a:t>
            </a:r>
            <a:r>
              <a:rPr lang="en-GB" sz="2000" b="1" dirty="0" smtClean="0">
                <a:solidFill>
                  <a:srgbClr val="D60093"/>
                </a:solidFill>
                <a:latin typeface="Calibri" panose="020F0502020204030204"/>
              </a:rPr>
              <a:t>38/200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)=0.072:  </a:t>
            </a:r>
            <a:r>
              <a:rPr lang="en-GB" sz="2000" b="1" dirty="0" smtClean="0">
                <a:solidFill>
                  <a:prstClr val="black"/>
                </a:solidFill>
                <a:latin typeface="Calibri" panose="020F0502020204030204"/>
              </a:rPr>
              <a:t>7.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</a:t>
            </a:r>
            <a:r>
              <a:rPr lang="en-GB" sz="2000" b="1" dirty="0" smtClean="0">
                <a:solidFill>
                  <a:prstClr val="black"/>
                </a:solidFill>
                <a:latin typeface="Calibri" panose="020F0502020204030204"/>
              </a:rPr>
              <a:t>200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50567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8755" y="139080"/>
            <a:ext cx="1153449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 are the expected frequencies calculated?</a:t>
            </a:r>
            <a:endParaRPr kumimoji="0" lang="en-GB" sz="4000" b="1" i="0" u="none" strike="noStrike" kern="0" cap="none" spc="0" normalizeH="0" baseline="3000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68962"/>
              </p:ext>
            </p:extLst>
          </p:nvPr>
        </p:nvGraphicFramePr>
        <p:xfrm>
          <a:off x="7726396" y="1719928"/>
          <a:ext cx="398536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848">
                  <a:extLst>
                    <a:ext uri="{9D8B030D-6E8A-4147-A177-3AD203B41FA5}">
                      <a16:colId xmlns:a16="http://schemas.microsoft.com/office/drawing/2014/main" val="1865951971"/>
                    </a:ext>
                  </a:extLst>
                </a:gridCol>
              </a:tblGrid>
              <a:tr h="3898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48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D60093"/>
                          </a:solidFill>
                        </a:rPr>
                        <a:t>76</a:t>
                      </a:r>
                      <a:endParaRPr lang="en-GB" sz="2000" b="1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114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124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D60093"/>
                          </a:solidFill>
                        </a:rPr>
                        <a:t>38</a:t>
                      </a:r>
                      <a:endParaRPr lang="en-GB" sz="2000" b="1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7030A0"/>
                          </a:solidFill>
                        </a:rPr>
                        <a:t>162</a:t>
                      </a:r>
                      <a:endParaRPr lang="en-GB" sz="2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D60093"/>
                          </a:solidFill>
                        </a:rPr>
                        <a:t>200</a:t>
                      </a:r>
                      <a:endParaRPr lang="en-GB" sz="2000" b="1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4444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966" y="5299598"/>
            <a:ext cx="1698047" cy="130487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22783"/>
              </p:ext>
            </p:extLst>
          </p:nvPr>
        </p:nvGraphicFramePr>
        <p:xfrm>
          <a:off x="7726396" y="3903614"/>
          <a:ext cx="3985368" cy="118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Food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C00000"/>
                          </a:solidFill>
                        </a:rPr>
                        <a:t>14.4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dk1"/>
                          </a:solidFill>
                        </a:rPr>
                        <a:t>61.6</a:t>
                      </a:r>
                      <a:endParaRPr lang="en-GB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No dance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dk1"/>
                          </a:solidFill>
                        </a:rPr>
                        <a:t>23.6</a:t>
                      </a:r>
                      <a:endParaRPr lang="en-GB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dk1"/>
                          </a:solidFill>
                        </a:rPr>
                        <a:t>100.4</a:t>
                      </a:r>
                      <a:endParaRPr lang="en-GB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2156" y="1366312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 frequencies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0261" y="3542929"/>
            <a:ext cx="219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frequencies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4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e Module_descriptive and exploratory statistics slides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40319</TotalTime>
  <Words>884</Words>
  <Application>Microsoft Office PowerPoint</Application>
  <PresentationFormat>Widescreen</PresentationFormat>
  <Paragraphs>204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Minya Nouvelle</vt:lpstr>
      <vt:lpstr>Default Design</vt:lpstr>
      <vt:lpstr>Core Module_descriptive and exploratory statistics slides</vt:lpstr>
      <vt:lpstr>1_Office Theme</vt:lpstr>
      <vt:lpstr>Office Theme</vt:lpstr>
      <vt:lpstr>1_Default Design</vt:lpstr>
      <vt:lpstr>Analysis of Qualitative data Anne Segonds-Pichon v2020-09</vt:lpstr>
      <vt:lpstr>PowerPoint Presentation</vt:lpstr>
      <vt:lpstr>Qualitative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</dc:title>
  <dc:creator>segondsa</dc:creator>
  <cp:lastModifiedBy>Anne Segonds-Pichon</cp:lastModifiedBy>
  <cp:revision>1225</cp:revision>
  <cp:lastPrinted>2019-11-19T14:54:27Z</cp:lastPrinted>
  <dcterms:created xsi:type="dcterms:W3CDTF">2005-09-24T13:43:00Z</dcterms:created>
  <dcterms:modified xsi:type="dcterms:W3CDTF">2020-09-10T18:30:14Z</dcterms:modified>
</cp:coreProperties>
</file>