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88" r:id="rId3"/>
    <p:sldMasterId id="2147483700" r:id="rId4"/>
    <p:sldMasterId id="2147483712" r:id="rId5"/>
  </p:sldMasterIdLst>
  <p:notesMasterIdLst>
    <p:notesMasterId r:id="rId60"/>
  </p:notesMasterIdLst>
  <p:handoutMasterIdLst>
    <p:handoutMasterId r:id="rId61"/>
  </p:handoutMasterIdLst>
  <p:sldIdLst>
    <p:sldId id="256" r:id="rId6"/>
    <p:sldId id="470" r:id="rId7"/>
    <p:sldId id="623" r:id="rId8"/>
    <p:sldId id="658" r:id="rId9"/>
    <p:sldId id="624" r:id="rId10"/>
    <p:sldId id="625" r:id="rId11"/>
    <p:sldId id="626" r:id="rId12"/>
    <p:sldId id="674" r:id="rId13"/>
    <p:sldId id="631" r:id="rId14"/>
    <p:sldId id="628" r:id="rId15"/>
    <p:sldId id="678" r:id="rId16"/>
    <p:sldId id="627" r:id="rId17"/>
    <p:sldId id="639" r:id="rId18"/>
    <p:sldId id="652" r:id="rId19"/>
    <p:sldId id="525" r:id="rId20"/>
    <p:sldId id="648" r:id="rId21"/>
    <p:sldId id="649" r:id="rId22"/>
    <p:sldId id="680" r:id="rId23"/>
    <p:sldId id="608" r:id="rId24"/>
    <p:sldId id="607" r:id="rId25"/>
    <p:sldId id="614" r:id="rId26"/>
    <p:sldId id="615" r:id="rId27"/>
    <p:sldId id="619" r:id="rId28"/>
    <p:sldId id="638" r:id="rId29"/>
    <p:sldId id="640" r:id="rId30"/>
    <p:sldId id="655" r:id="rId31"/>
    <p:sldId id="618" r:id="rId32"/>
    <p:sldId id="617" r:id="rId33"/>
    <p:sldId id="632" r:id="rId34"/>
    <p:sldId id="613" r:id="rId35"/>
    <p:sldId id="671" r:id="rId36"/>
    <p:sldId id="634" r:id="rId37"/>
    <p:sldId id="485" r:id="rId38"/>
    <p:sldId id="681" r:id="rId39"/>
    <p:sldId id="621" r:id="rId40"/>
    <p:sldId id="641" r:id="rId41"/>
    <p:sldId id="622" r:id="rId42"/>
    <p:sldId id="642" r:id="rId43"/>
    <p:sldId id="637" r:id="rId44"/>
    <p:sldId id="672" r:id="rId45"/>
    <p:sldId id="563" r:id="rId46"/>
    <p:sldId id="636" r:id="rId47"/>
    <p:sldId id="656" r:id="rId48"/>
    <p:sldId id="669" r:id="rId49"/>
    <p:sldId id="653" r:id="rId50"/>
    <p:sldId id="659" r:id="rId51"/>
    <p:sldId id="660" r:id="rId52"/>
    <p:sldId id="661" r:id="rId53"/>
    <p:sldId id="646" r:id="rId54"/>
    <p:sldId id="670" r:id="rId55"/>
    <p:sldId id="662" r:id="rId56"/>
    <p:sldId id="606" r:id="rId57"/>
    <p:sldId id="663" r:id="rId58"/>
    <p:sldId id="666" r:id="rId59"/>
  </p:sldIdLst>
  <p:sldSz cx="12192000" cy="6858000"/>
  <p:notesSz cx="4565650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B0F0"/>
    <a:srgbClr val="9900CC"/>
    <a:srgbClr val="800080"/>
    <a:srgbClr val="008000"/>
    <a:srgbClr val="FF33CC"/>
    <a:srgbClr val="FFFF99"/>
    <a:srgbClr val="60CFF6"/>
    <a:srgbClr val="FF3399"/>
    <a:srgbClr val="646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59" autoAdjust="0"/>
    <p:restoredTop sz="92365" autoAdjust="0"/>
  </p:normalViewPr>
  <p:slideViewPr>
    <p:cSldViewPr>
      <p:cViewPr varScale="1">
        <p:scale>
          <a:sx n="94" d="100"/>
          <a:sy n="94" d="100"/>
        </p:scale>
        <p:origin x="72" y="389"/>
      </p:cViewPr>
      <p:guideLst>
        <p:guide orient="horz" pos="234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586348" y="0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7139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586348" y="6457139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fld id="{4494D835-F598-4809-9340-08CDCE65D3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01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586348" y="0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463" y="509588"/>
            <a:ext cx="45307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6353" y="3229113"/>
            <a:ext cx="3652947" cy="305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7139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0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586348" y="6457139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fld id="{5D1BDFB8-29B2-4E87-AE7B-F2CAA21AA0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163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DFB8-29B2-4E87-AE7B-F2CAA21AA01F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929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DFB8-29B2-4E87-AE7B-F2CAA21AA01F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894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52F0-AC4A-4E05-900B-E979E8B0C5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72CDB-26E3-49F8-8EC6-32CA1CFBC6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E30B2-2248-4656-9E6E-D3A6F59ED2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1BBB7-7393-411C-800C-7C6A3EC1DB6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271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E4FE5-0029-4A0E-B2F7-63FCE3ADDC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037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239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885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24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8101E-07DD-4FD6-BE4E-284CF7B47D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043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648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226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571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010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662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330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9123-393B-40D1-8D4F-8D6A179C2761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249-5A82-4B8D-BC2E-9BC7835E2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889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9123-393B-40D1-8D4F-8D6A179C2761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249-5A82-4B8D-BC2E-9BC7835E2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667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9123-393B-40D1-8D4F-8D6A179C2761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249-5A82-4B8D-BC2E-9BC7835E2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1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407D6-FDD3-4526-9550-084349100B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9123-393B-40D1-8D4F-8D6A179C2761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249-5A82-4B8D-BC2E-9BC7835E2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849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9123-393B-40D1-8D4F-8D6A179C2761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249-5A82-4B8D-BC2E-9BC7835E2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069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9123-393B-40D1-8D4F-8D6A179C2761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249-5A82-4B8D-BC2E-9BC7835E2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371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9123-393B-40D1-8D4F-8D6A179C2761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249-5A82-4B8D-BC2E-9BC7835E2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290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9123-393B-40D1-8D4F-8D6A179C2761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249-5A82-4B8D-BC2E-9BC7835E2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2868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9123-393B-40D1-8D4F-8D6A179C2761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249-5A82-4B8D-BC2E-9BC7835E2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7202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9123-393B-40D1-8D4F-8D6A179C2761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249-5A82-4B8D-BC2E-9BC7835E2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542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9123-393B-40D1-8D4F-8D6A179C2761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249-5A82-4B8D-BC2E-9BC7835E2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239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3273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2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5450-9112-43BA-9814-31721F98B7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334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0739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6281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283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144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7840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2079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5783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7188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DF16-1C0E-43C8-9EBC-8A56697A88D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F52E-0CF7-4525-91CD-80DC9155B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76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16E8D-DA11-40D0-80BE-9F59D81289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DF16-1C0E-43C8-9EBC-8A56697A88D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F52E-0CF7-4525-91CD-80DC9155B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4079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DF16-1C0E-43C8-9EBC-8A56697A88D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F52E-0CF7-4525-91CD-80DC9155B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4688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DF16-1C0E-43C8-9EBC-8A56697A88D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F52E-0CF7-4525-91CD-80DC9155B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0034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DF16-1C0E-43C8-9EBC-8A56697A88D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F52E-0CF7-4525-91CD-80DC9155B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3610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DF16-1C0E-43C8-9EBC-8A56697A88D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F52E-0CF7-4525-91CD-80DC9155B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3848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DF16-1C0E-43C8-9EBC-8A56697A88D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F52E-0CF7-4525-91CD-80DC9155B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621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DF16-1C0E-43C8-9EBC-8A56697A88D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F52E-0CF7-4525-91CD-80DC9155B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039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DF16-1C0E-43C8-9EBC-8A56697A88D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F52E-0CF7-4525-91CD-80DC9155B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144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DF16-1C0E-43C8-9EBC-8A56697A88D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F52E-0CF7-4525-91CD-80DC9155B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3270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DF16-1C0E-43C8-9EBC-8A56697A88D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F52E-0CF7-4525-91CD-80DC9155B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23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D59BD-7792-4DF4-9EFD-5ACFBDE535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3231D-8BE6-44BD-9C80-645E59B8D3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4FF9-1FB8-48BE-85B8-4A90968D71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EF52-982C-45FD-B8F8-A0791F4DF6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0B1BBB7-7393-411C-800C-7C6A3EC1DB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7" r:id="rId13"/>
    <p:sldLayoutId id="2147483661" r:id="rId14"/>
    <p:sldLayoutId id="2147483662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69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1BBB7-7393-411C-800C-7C6A3EC1DB6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62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3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FDF16-1C0E-43C8-9EBC-8A56697A88D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1F52E-0CF7-4525-91CD-80DC9155B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50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65.png"/><Relationship Id="rId4" Type="http://schemas.openxmlformats.org/officeDocument/2006/relationships/image" Target="../media/image8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1384" y="2636912"/>
            <a:ext cx="11089232" cy="1470025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Introduction to Linear </a:t>
            </a: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</a:rPr>
              <a:t>M</a:t>
            </a:r>
            <a:r>
              <a:rPr lang="en-GB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odelling</a:t>
            </a:r>
            <a:br>
              <a:rPr lang="en-GB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GB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Anne </a:t>
            </a: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</a:rPr>
              <a:t>Segonds-Pichon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v2020-09</a:t>
            </a: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53" y="178513"/>
            <a:ext cx="1918947" cy="2135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336" y="5661248"/>
            <a:ext cx="2903931" cy="1032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180402"/>
            <a:ext cx="8229600" cy="58430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Linear regression </a:t>
            </a:r>
            <a:endParaRPr lang="en-GB" sz="3600" b="1" kern="0" dirty="0">
              <a:solidFill>
                <a:srgbClr val="CC0099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740" y="1270919"/>
            <a:ext cx="8848897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lm(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Light~Depth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data=conifer) -&gt; 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linear.conifer</a:t>
            </a:r>
            <a:endParaRPr lang="en-GB" sz="24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linear.conifer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2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254" y="2887370"/>
            <a:ext cx="4924425" cy="24574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27649" y="4116095"/>
            <a:ext cx="687219" cy="4203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943872" y="4248437"/>
            <a:ext cx="792088" cy="3031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2495600" y="5010908"/>
            <a:ext cx="1440160" cy="20252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456041" y="3723213"/>
            <a:ext cx="955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p-value</a:t>
            </a:r>
          </a:p>
        </p:txBody>
      </p: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>
            <a:off x="5735960" y="3923268"/>
            <a:ext cx="720080" cy="403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96508" y="5765194"/>
            <a:ext cx="3138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Coefficient of determination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906210" y="5213434"/>
            <a:ext cx="654510" cy="580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082" y="2222237"/>
            <a:ext cx="2466975" cy="561975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17" idx="2"/>
          </p:cNvCxnSpPr>
          <p:nvPr/>
        </p:nvCxnSpPr>
        <p:spPr>
          <a:xfrm flipH="1">
            <a:off x="3614868" y="2784212"/>
            <a:ext cx="3350702" cy="1454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775520" y="4248437"/>
            <a:ext cx="1116123" cy="3031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24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6" grpId="0" animBg="1"/>
      <p:bldP spid="6" grpId="0"/>
      <p:bldP spid="11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38" y="5952004"/>
            <a:ext cx="3627434" cy="586791"/>
          </a:xfrm>
          <a:prstGeom prst="rect">
            <a:avLst/>
          </a:prstGeom>
        </p:spPr>
      </p:pic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328" y="980728"/>
            <a:ext cx="12025336" cy="3974210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Coefficient of determination</a:t>
            </a:r>
            <a:r>
              <a:rPr lang="en-GB" sz="2400" dirty="0" smtClean="0">
                <a:latin typeface="Calibri" panose="020F0502020204030204" pitchFamily="34" charset="0"/>
              </a:rPr>
              <a:t>: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</a:p>
          <a:p>
            <a:pPr lvl="2" eaLnBrk="1" hangingPunct="1"/>
            <a:r>
              <a:rPr lang="en-GB" sz="2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R-squared</a:t>
            </a:r>
            <a:r>
              <a:rPr lang="en-GB" sz="20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(r</a:t>
            </a:r>
            <a:r>
              <a:rPr lang="en-GB" sz="2000" b="1" baseline="30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2</a:t>
            </a:r>
            <a:r>
              <a:rPr lang="en-GB" sz="20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)</a:t>
            </a:r>
            <a:r>
              <a:rPr lang="en-GB" sz="2000" dirty="0" smtClean="0">
                <a:latin typeface="Calibri" panose="020F0502020204030204" pitchFamily="34" charset="0"/>
              </a:rPr>
              <a:t>: 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</a:p>
          <a:p>
            <a:pPr lvl="3" eaLnBrk="1" hangingPunct="1"/>
            <a:r>
              <a:rPr lang="en-GB" dirty="0" smtClean="0">
                <a:latin typeface="Calibri" panose="020F0502020204030204" pitchFamily="34" charset="0"/>
              </a:rPr>
              <a:t>It quantifies the proportion of variance in Y that can be explained by X, it can be expressed as a percentage.</a:t>
            </a:r>
          </a:p>
          <a:p>
            <a:pPr lvl="3" eaLnBrk="1" hangingPunct="1"/>
            <a:r>
              <a:rPr lang="en-GB" sz="1800" dirty="0" smtClean="0">
                <a:latin typeface="Calibri" panose="020F0502020204030204" pitchFamily="34" charset="0"/>
              </a:rPr>
              <a:t>e.g. here </a:t>
            </a:r>
            <a:r>
              <a:rPr lang="en-GB" sz="1800" b="1" dirty="0" smtClean="0">
                <a:latin typeface="Calibri" panose="020F0502020204030204" pitchFamily="34" charset="0"/>
              </a:rPr>
              <a:t>71.65%</a:t>
            </a:r>
            <a:r>
              <a:rPr lang="en-GB" sz="1800" dirty="0" smtClean="0">
                <a:latin typeface="Calibri" panose="020F0502020204030204" pitchFamily="34" charset="0"/>
              </a:rPr>
              <a:t> of the variability observed in light is explained by the depth at which it is measured in a conifer tree.</a:t>
            </a:r>
          </a:p>
          <a:p>
            <a:pPr lvl="3" eaLnBrk="1" hangingPunct="1"/>
            <a:endParaRPr lang="en-GB" sz="1800" dirty="0"/>
          </a:p>
          <a:p>
            <a:pPr lvl="3" eaLnBrk="1" hangingPunct="1"/>
            <a:endParaRPr lang="en-GB" sz="1800" dirty="0"/>
          </a:p>
          <a:p>
            <a:pPr lvl="3" eaLnBrk="1" hangingPunct="1"/>
            <a:endParaRPr lang="en-GB" sz="1000" dirty="0"/>
          </a:p>
          <a:p>
            <a:pPr lvl="2" eaLnBrk="1" hangingPunct="1"/>
            <a:r>
              <a:rPr lang="en-GB" dirty="0" smtClean="0">
                <a:latin typeface="Calibri" panose="020F0502020204030204" pitchFamily="34" charset="0"/>
              </a:rPr>
              <a:t>r: </a:t>
            </a:r>
            <a:r>
              <a:rPr lang="en-GB" sz="2200" dirty="0">
                <a:latin typeface="Calibri" panose="020F0502020204030204" pitchFamily="34" charset="0"/>
              </a:rPr>
              <a:t>coefficient of correlation between x (depth) and y (light)</a:t>
            </a:r>
          </a:p>
          <a:p>
            <a:pPr lvl="3" eaLnBrk="1" hangingPunct="1"/>
            <a:r>
              <a:rPr lang="en-GB" dirty="0">
                <a:latin typeface="Calibri" panose="020F0502020204030204" pitchFamily="34" charset="0"/>
              </a:rPr>
              <a:t>e</a:t>
            </a:r>
            <a:r>
              <a:rPr lang="en-GB" dirty="0" smtClean="0">
                <a:latin typeface="Calibri" panose="020F0502020204030204" pitchFamily="34" charset="0"/>
              </a:rPr>
              <a:t>.g. here: </a:t>
            </a:r>
            <a:r>
              <a:rPr lang="en-GB" b="1" dirty="0" smtClean="0">
                <a:latin typeface="Calibri" panose="020F0502020204030204" pitchFamily="34" charset="0"/>
              </a:rPr>
              <a:t>r = -0.846 </a:t>
            </a:r>
            <a:r>
              <a:rPr lang="en-GB" dirty="0" smtClean="0">
                <a:latin typeface="Calibri" panose="020F0502020204030204" pitchFamily="34" charset="0"/>
              </a:rPr>
              <a:t>so </a:t>
            </a:r>
            <a:r>
              <a:rPr lang="en-GB" b="1" dirty="0" smtClean="0">
                <a:latin typeface="Calibri" panose="020F0502020204030204" pitchFamily="34" charset="0"/>
              </a:rPr>
              <a:t>r</a:t>
            </a:r>
            <a:r>
              <a:rPr lang="en-GB" b="1" baseline="30000" dirty="0" smtClean="0">
                <a:latin typeface="Calibri" panose="020F0502020204030204" pitchFamily="34" charset="0"/>
              </a:rPr>
              <a:t>2</a:t>
            </a:r>
            <a:r>
              <a:rPr lang="en-GB" b="1" dirty="0" smtClean="0">
                <a:latin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</a:rPr>
              <a:t>= </a:t>
            </a:r>
            <a:r>
              <a:rPr lang="en-GB" dirty="0">
                <a:latin typeface="Calibri" panose="020F0502020204030204" pitchFamily="34" charset="0"/>
              </a:rPr>
              <a:t>-0.846 </a:t>
            </a:r>
            <a:r>
              <a:rPr lang="en-GB" dirty="0" smtClean="0">
                <a:latin typeface="Calibri" panose="020F0502020204030204" pitchFamily="34" charset="0"/>
              </a:rPr>
              <a:t>* </a:t>
            </a:r>
            <a:r>
              <a:rPr lang="en-GB" dirty="0">
                <a:latin typeface="Calibri" panose="020F0502020204030204" pitchFamily="34" charset="0"/>
              </a:rPr>
              <a:t>-0.846 </a:t>
            </a:r>
            <a:r>
              <a:rPr lang="en-GB" b="1" dirty="0" smtClean="0">
                <a:latin typeface="Calibri" panose="020F0502020204030204" pitchFamily="34" charset="0"/>
              </a:rPr>
              <a:t>= 0.716 = R-squared</a:t>
            </a:r>
          </a:p>
          <a:p>
            <a:pPr lvl="2" eaLnBrk="1" hangingPunct="1"/>
            <a:endParaRPr lang="en-GB" dirty="0"/>
          </a:p>
          <a:p>
            <a:pPr lvl="2" eaLnBrk="1" hangingPunct="1"/>
            <a:endParaRPr lang="en-GB" dirty="0"/>
          </a:p>
          <a:p>
            <a:pPr lvl="2" eaLnBrk="1" hangingPunct="1"/>
            <a:endParaRPr lang="en-GB" sz="22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81200" y="180402"/>
            <a:ext cx="8229600" cy="58430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Linear regression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900" y="3284984"/>
            <a:ext cx="4648200" cy="5334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439817" y="3464868"/>
            <a:ext cx="1465387" cy="18015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5445997" y="6014888"/>
            <a:ext cx="577995" cy="5239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8688288" y="4869160"/>
            <a:ext cx="2289928" cy="1726910"/>
          </a:xfrm>
          <a:noFill/>
        </p:spPr>
      </p:pic>
      <p:sp>
        <p:nvSpPr>
          <p:cNvPr id="14" name="TextBox 13"/>
          <p:cNvSpPr txBox="1"/>
          <p:nvPr/>
        </p:nvSpPr>
        <p:spPr>
          <a:xfrm>
            <a:off x="4131238" y="5029487"/>
            <a:ext cx="3877985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conifer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cor_test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(Light, Depth)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762" y="5170640"/>
            <a:ext cx="13430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0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180402"/>
            <a:ext cx="8229600" cy="58430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Linear </a:t>
            </a:r>
            <a:r>
              <a:rPr lang="en-GB" sz="4000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>regression</a:t>
            </a:r>
            <a:endParaRPr lang="en-GB" sz="3600" b="1" kern="0" dirty="0">
              <a:solidFill>
                <a:srgbClr val="CC009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796" y="860872"/>
            <a:ext cx="442460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summary(</a:t>
            </a:r>
            <a:r>
              <a:rPr lang="en-GB" sz="2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linear.conifer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254" y="1447840"/>
            <a:ext cx="4924425" cy="245745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943872" y="2808907"/>
            <a:ext cx="792088" cy="3031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449640" y="4329100"/>
            <a:ext cx="405591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linear.conifer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4940772"/>
            <a:ext cx="4953000" cy="1152525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4877405" y="5410121"/>
            <a:ext cx="792088" cy="3031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384032" y="3905290"/>
            <a:ext cx="35285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Total amount of variability:</a:t>
            </a:r>
          </a:p>
          <a:p>
            <a:r>
              <a:rPr lang="en-GB" sz="2000" dirty="0">
                <a:latin typeface="Calibri" panose="020F0502020204030204" pitchFamily="34" charset="0"/>
              </a:rPr>
              <a:t>8738553 + 3457910 = 12196463</a:t>
            </a:r>
          </a:p>
          <a:p>
            <a:endParaRPr lang="en-GB" sz="1000" dirty="0">
              <a:latin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</a:rPr>
              <a:t>Proportion explained by depth:</a:t>
            </a:r>
          </a:p>
          <a:p>
            <a:r>
              <a:rPr lang="en-GB" sz="2000" dirty="0">
                <a:latin typeface="Calibri" panose="020F0502020204030204" pitchFamily="34" charset="0"/>
              </a:rPr>
              <a:t>8738553/12196463 = </a:t>
            </a:r>
            <a:r>
              <a:rPr lang="en-GB" sz="2000" b="1" dirty="0">
                <a:latin typeface="Calibri" panose="020F0502020204030204" pitchFamily="34" charset="0"/>
              </a:rPr>
              <a:t>0.716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495600" y="3554910"/>
            <a:ext cx="1440576" cy="22507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8616280" y="5013176"/>
            <a:ext cx="792088" cy="28803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026290" y="5491097"/>
            <a:ext cx="693446" cy="31416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007768" y="3645024"/>
            <a:ext cx="4608512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42187" y="5418065"/>
            <a:ext cx="60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</a:p>
          <a:p>
            <a:pPr algn="r"/>
            <a:r>
              <a:rPr lang="en-GB" sz="12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321409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7" grpId="0"/>
      <p:bldP spid="21" grpId="0" animBg="1"/>
      <p:bldP spid="1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006063" y="1934184"/>
            <a:ext cx="4047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  <a:latin typeface="+mj-lt"/>
              </a:rPr>
              <a:t>3627</a:t>
            </a:r>
            <a:r>
              <a:rPr lang="en-GB" sz="2400" dirty="0">
                <a:latin typeface="+mj-lt"/>
              </a:rPr>
              <a:t> = 5014 - 292*</a:t>
            </a:r>
            <a:r>
              <a:rPr lang="en-GB" sz="2400" dirty="0">
                <a:solidFill>
                  <a:srgbClr val="C00000"/>
                </a:solidFill>
                <a:latin typeface="+mj-lt"/>
              </a:rPr>
              <a:t>4.75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8555" y="829161"/>
            <a:ext cx="11528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Depth predicts about 72% </a:t>
            </a:r>
            <a:r>
              <a:rPr lang="en-GB" sz="2000" dirty="0" smtClean="0">
                <a:latin typeface="Calibri" panose="020F0502020204030204" pitchFamily="34" charset="0"/>
              </a:rPr>
              <a:t>(R-Squared) of </a:t>
            </a:r>
            <a:r>
              <a:rPr lang="en-GB" sz="2000" dirty="0">
                <a:latin typeface="Calibri" panose="020F0502020204030204" pitchFamily="34" charset="0"/>
              </a:rPr>
              <a:t>the variability of light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so 28% is explained by other factors (e.g. Individual variability…)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u="sng" dirty="0">
                <a:latin typeface="Calibri" panose="020F0502020204030204" pitchFamily="34" charset="0"/>
              </a:rPr>
              <a:t>Example:</a:t>
            </a:r>
            <a:r>
              <a:rPr lang="en-GB" sz="2000" dirty="0">
                <a:latin typeface="Calibri" panose="020F0502020204030204" pitchFamily="34" charset="0"/>
              </a:rPr>
              <a:t> the model predicts </a:t>
            </a:r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</a:rPr>
              <a:t>3627 lux </a:t>
            </a:r>
            <a:r>
              <a:rPr lang="en-GB" sz="2000" dirty="0">
                <a:latin typeface="Calibri" panose="020F0502020204030204" pitchFamily="34" charset="0"/>
              </a:rPr>
              <a:t>at a depth of </a:t>
            </a:r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</a:rPr>
              <a:t>4.75 m</a:t>
            </a:r>
            <a:r>
              <a:rPr lang="en-GB" sz="2000" dirty="0">
                <a:latin typeface="Calibri" panose="020F0502020204030204" pitchFamily="34" charset="0"/>
              </a:rPr>
              <a:t> in a conifer.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405367" y="2439123"/>
            <a:ext cx="2996333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GB" sz="3000" dirty="0">
                <a:latin typeface="+mn-lt"/>
              </a:rPr>
              <a:t>y = </a:t>
            </a:r>
            <a:r>
              <a:rPr lang="el-GR" sz="3000" dirty="0">
                <a:latin typeface="+mn-lt"/>
              </a:rPr>
              <a:t>β</a:t>
            </a:r>
            <a:r>
              <a:rPr lang="en-GB" sz="3000" baseline="-25000" dirty="0">
                <a:latin typeface="+mn-lt"/>
              </a:rPr>
              <a:t>0</a:t>
            </a:r>
            <a:r>
              <a:rPr lang="en-GB" sz="3000" dirty="0">
                <a:latin typeface="+mn-lt"/>
              </a:rPr>
              <a:t> + </a:t>
            </a:r>
            <a:r>
              <a:rPr lang="el-GR" sz="3000" dirty="0">
                <a:latin typeface="+mn-lt"/>
              </a:rPr>
              <a:t>β</a:t>
            </a:r>
            <a:r>
              <a:rPr lang="en-GB" sz="3000" baseline="-25000" dirty="0">
                <a:latin typeface="+mn-lt"/>
              </a:rPr>
              <a:t>1</a:t>
            </a:r>
            <a:r>
              <a:rPr lang="en-GB" sz="3000" dirty="0">
                <a:latin typeface="+mn-lt"/>
              </a:rPr>
              <a:t>*x + </a:t>
            </a:r>
            <a:r>
              <a:rPr lang="en-GB" sz="3000" dirty="0">
                <a:solidFill>
                  <a:srgbClr val="00B050"/>
                </a:solidFill>
                <a:latin typeface="+mn-lt"/>
              </a:rPr>
              <a:t>Ɛ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87688" y="3085878"/>
            <a:ext cx="4896544" cy="3583483"/>
            <a:chOff x="3287688" y="3085878"/>
            <a:chExt cx="4896544" cy="3583483"/>
          </a:xfrm>
        </p:grpSpPr>
        <p:grpSp>
          <p:nvGrpSpPr>
            <p:cNvPr id="33" name="Group 32"/>
            <p:cNvGrpSpPr/>
            <p:nvPr/>
          </p:nvGrpSpPr>
          <p:grpSpPr>
            <a:xfrm>
              <a:off x="3287688" y="3085878"/>
              <a:ext cx="4896544" cy="3583483"/>
              <a:chOff x="966787" y="709612"/>
              <a:chExt cx="7210425" cy="543877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66787" y="709612"/>
                <a:ext cx="7210425" cy="5438775"/>
              </a:xfrm>
              <a:prstGeom prst="rect">
                <a:avLst/>
              </a:prstGeom>
            </p:spPr>
          </p:pic>
          <p:cxnSp>
            <p:nvCxnSpPr>
              <p:cNvPr id="5" name="Straight Connector 4"/>
              <p:cNvCxnSpPr/>
              <p:nvPr/>
            </p:nvCxnSpPr>
            <p:spPr>
              <a:xfrm>
                <a:off x="4332924" y="1484784"/>
                <a:ext cx="0" cy="1368152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3844236" y="2564904"/>
                <a:ext cx="0" cy="499224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3355548" y="1610580"/>
                <a:ext cx="0" cy="594284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873031" y="1769964"/>
                <a:ext cx="0" cy="146868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388708" y="1067088"/>
                <a:ext cx="0" cy="570096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907704" y="1341488"/>
                <a:ext cx="0" cy="863376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818760" y="3140968"/>
                <a:ext cx="0" cy="401312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5299764" y="3429000"/>
                <a:ext cx="0" cy="1064872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788452" y="3750968"/>
                <a:ext cx="0" cy="20514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277140" y="4005064"/>
                <a:ext cx="0" cy="424364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765828" y="4012748"/>
                <a:ext cx="0" cy="280348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251664" y="3675760"/>
                <a:ext cx="0" cy="905368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740352" y="4869160"/>
                <a:ext cx="0" cy="298568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/>
            <p:cNvCxnSpPr/>
            <p:nvPr/>
          </p:nvCxnSpPr>
          <p:spPr>
            <a:xfrm flipV="1">
              <a:off x="5569947" y="4472750"/>
              <a:ext cx="0" cy="1679063"/>
            </a:xfrm>
            <a:prstGeom prst="line">
              <a:avLst/>
            </a:prstGeom>
            <a:ln w="12700">
              <a:solidFill>
                <a:srgbClr val="9900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771930" y="4485544"/>
              <a:ext cx="1798017" cy="0"/>
            </a:xfrm>
            <a:prstGeom prst="line">
              <a:avLst/>
            </a:prstGeom>
            <a:ln w="12700">
              <a:solidFill>
                <a:srgbClr val="9900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5231905" y="6155836"/>
            <a:ext cx="681597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C00000"/>
                </a:solidFill>
                <a:latin typeface="+mn-lt"/>
              </a:rPr>
              <a:t>4.75m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00906" y="4323042"/>
            <a:ext cx="861133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C00000"/>
                </a:solidFill>
                <a:latin typeface="+mn-lt"/>
              </a:rPr>
              <a:t>3627 lux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627740" y="3596621"/>
            <a:ext cx="211542" cy="8761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839282" y="2924944"/>
            <a:ext cx="1264830" cy="956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981200" y="116632"/>
            <a:ext cx="8229600" cy="58430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Linear regression </a:t>
            </a:r>
            <a:r>
              <a:rPr lang="en-GB" sz="3600" kern="0" dirty="0">
                <a:solidFill>
                  <a:srgbClr val="00B050"/>
                </a:solidFill>
                <a:latin typeface="Calibri" panose="020F0502020204030204" pitchFamily="34" charset="0"/>
              </a:rPr>
              <a:t>the error </a:t>
            </a:r>
            <a:r>
              <a:rPr lang="en-GB" sz="3600" b="1" dirty="0">
                <a:solidFill>
                  <a:srgbClr val="00B050"/>
                </a:solidFill>
              </a:rPr>
              <a:t>Ɛ</a:t>
            </a:r>
            <a:endParaRPr lang="en-GB" sz="3600" b="1" kern="0" dirty="0">
              <a:solidFill>
                <a:srgbClr val="CC00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08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967842"/>
            <a:ext cx="4281012" cy="35412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0781" y="188641"/>
            <a:ext cx="866455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linear.conifer</a:t>
            </a:r>
            <a:r>
              <a:rPr lang="en-GB" sz="2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&lt;-lm(</a:t>
            </a:r>
            <a:r>
              <a:rPr lang="en-GB" sz="2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Light~Depth</a:t>
            </a:r>
            <a:r>
              <a:rPr lang="en-GB" sz="2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data=conifer)</a:t>
            </a:r>
            <a:endParaRPr lang="en-GB" sz="24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396" y="3224453"/>
            <a:ext cx="4752116" cy="359022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19536" y="2420888"/>
            <a:ext cx="3024336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983752" y="2523376"/>
            <a:ext cx="3077090" cy="1558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8234066" y="3789040"/>
            <a:ext cx="144016" cy="792088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419602" y="3985029"/>
            <a:ext cx="1912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+mn-lt"/>
              </a:rPr>
              <a:t>Residual=error </a:t>
            </a:r>
            <a:r>
              <a:rPr lang="en-GB" sz="2000" b="1" dirty="0">
                <a:latin typeface="+mn-lt"/>
              </a:rPr>
              <a:t>Ɛ</a:t>
            </a:r>
            <a:endParaRPr lang="en-GB" sz="2000" dirty="0">
              <a:latin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162058" y="4653136"/>
            <a:ext cx="0" cy="1656184"/>
          </a:xfrm>
          <a:prstGeom prst="line">
            <a:avLst/>
          </a:prstGeom>
          <a:ln w="12700">
            <a:solidFill>
              <a:srgbClr val="99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465130" y="4642507"/>
            <a:ext cx="1696928" cy="0"/>
          </a:xfrm>
          <a:prstGeom prst="line">
            <a:avLst/>
          </a:prstGeom>
          <a:ln w="12700">
            <a:solidFill>
              <a:srgbClr val="99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76916" y="4764631"/>
            <a:ext cx="3238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light = 5014 - 292*depth</a:t>
            </a:r>
          </a:p>
          <a:p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</a:rPr>
              <a:t>3627</a:t>
            </a:r>
            <a:r>
              <a:rPr lang="en-GB" sz="2400" dirty="0">
                <a:latin typeface="Calibri" panose="020F0502020204030204" pitchFamily="34" charset="0"/>
              </a:rPr>
              <a:t> = 5014 - 292*</a:t>
            </a: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</a:rPr>
              <a:t>4.75</a:t>
            </a:r>
          </a:p>
          <a:p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</a:rPr>
              <a:t>3627</a:t>
            </a:r>
            <a:r>
              <a:rPr lang="en-GB" sz="2400" dirty="0">
                <a:latin typeface="Calibri" panose="020F0502020204030204" pitchFamily="34" charset="0"/>
              </a:rPr>
              <a:t>+</a:t>
            </a: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</a:rPr>
              <a:t>1014</a:t>
            </a:r>
            <a:r>
              <a:rPr lang="en-GB" sz="2400" dirty="0">
                <a:latin typeface="Calibri" panose="020F0502020204030204" pitchFamily="34" charset="0"/>
              </a:rPr>
              <a:t>=4641</a:t>
            </a:r>
            <a:endParaRPr lang="en-GB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737" y="805397"/>
            <a:ext cx="1066783" cy="2436301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4355996" y="2379360"/>
            <a:ext cx="576064" cy="28803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215680" y="2708920"/>
            <a:ext cx="1368152" cy="2880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353996" y="5558760"/>
            <a:ext cx="729208" cy="36089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6888088" y="1820231"/>
            <a:ext cx="1224136" cy="20331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7047736" y="2060848"/>
            <a:ext cx="1114322" cy="1656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621776" y="6093818"/>
            <a:ext cx="4193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light = 5014 - 292*depth+ </a:t>
            </a: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Ɛ</a:t>
            </a:r>
          </a:p>
        </p:txBody>
      </p:sp>
    </p:spTree>
    <p:extLst>
      <p:ext uri="{BB962C8B-B14F-4D97-AF65-F5344CB8AC3E}">
        <p14:creationId xmlns:p14="http://schemas.microsoft.com/office/powerpoint/2010/main" val="72500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/>
      <p:bldP spid="19" grpId="0" animBg="1"/>
      <p:bldP spid="22" grpId="0" animBg="1"/>
      <p:bldP spid="23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490537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Calibri" panose="020F0502020204030204" pitchFamily="34" charset="0"/>
              </a:rPr>
              <a:t>Assumptions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5360" y="1124744"/>
            <a:ext cx="11665296" cy="5543550"/>
          </a:xfrm>
        </p:spPr>
        <p:txBody>
          <a:bodyPr/>
          <a:lstStyle/>
          <a:p>
            <a:r>
              <a:rPr lang="en-GB" sz="2200" dirty="0">
                <a:latin typeface="Calibri" panose="020F0502020204030204" pitchFamily="34" charset="0"/>
              </a:rPr>
              <a:t>The usual ones: normality, homogeneity of variance, linearity and independence.</a:t>
            </a:r>
          </a:p>
          <a:p>
            <a:endParaRPr lang="en-GB" sz="1000" dirty="0">
              <a:latin typeface="Calibri" panose="020F0502020204030204" pitchFamily="34" charset="0"/>
            </a:endParaRPr>
          </a:p>
          <a:p>
            <a:r>
              <a:rPr lang="en-GB" sz="2200" b="1" dirty="0">
                <a:latin typeface="Calibri" panose="020F0502020204030204" pitchFamily="34" charset="0"/>
              </a:rPr>
              <a:t>Outliers</a:t>
            </a:r>
            <a:r>
              <a:rPr lang="en-GB" sz="2200" dirty="0">
                <a:latin typeface="Calibri" panose="020F0502020204030204" pitchFamily="34" charset="0"/>
              </a:rPr>
              <a:t>: the observed value for the point is very different from that predicted by the regression model</a:t>
            </a:r>
          </a:p>
          <a:p>
            <a:endParaRPr lang="en-GB" sz="1000" dirty="0">
              <a:latin typeface="Calibri" panose="020F0502020204030204" pitchFamily="34" charset="0"/>
            </a:endParaRPr>
          </a:p>
          <a:p>
            <a:r>
              <a:rPr lang="en-GB" sz="2200" b="1" dirty="0">
                <a:latin typeface="Calibri" panose="020F0502020204030204" pitchFamily="34" charset="0"/>
              </a:rPr>
              <a:t>Leverage points</a:t>
            </a:r>
            <a:r>
              <a:rPr lang="en-GB" sz="2200" dirty="0">
                <a:latin typeface="Calibri" panose="020F0502020204030204" pitchFamily="34" charset="0"/>
              </a:rPr>
              <a:t>: A leverage point is defined as an observation that has a value of x that is far away from the mean of x</a:t>
            </a:r>
          </a:p>
          <a:p>
            <a:endParaRPr lang="en-GB" sz="1000" dirty="0">
              <a:latin typeface="Calibri" panose="020F0502020204030204" pitchFamily="34" charset="0"/>
            </a:endParaRPr>
          </a:p>
          <a:p>
            <a:r>
              <a:rPr lang="en-GB" sz="2200" b="1" dirty="0">
                <a:latin typeface="Calibri" panose="020F0502020204030204" pitchFamily="34" charset="0"/>
              </a:rPr>
              <a:t>Influential observations</a:t>
            </a:r>
            <a:r>
              <a:rPr lang="en-GB" sz="2200" dirty="0">
                <a:latin typeface="Calibri" panose="020F0502020204030204" pitchFamily="34" charset="0"/>
              </a:rPr>
              <a:t>: change the slope of the line. Thus, have a large influence on the fit of the model. One method to find influential points is to compare the fit of the model with and without each observation. </a:t>
            </a:r>
          </a:p>
          <a:p>
            <a:pPr lvl="1"/>
            <a:r>
              <a:rPr lang="en-GB" sz="2200" dirty="0">
                <a:latin typeface="Calibri" panose="020F0502020204030204" pitchFamily="34" charset="0"/>
              </a:rPr>
              <a:t>The Cook's distance statistic is a measure of the influence of each observation on the regression coefficients. </a:t>
            </a:r>
          </a:p>
          <a:p>
            <a:pPr lvl="1"/>
            <a:endParaRPr lang="en-GB" sz="1000" dirty="0">
              <a:latin typeface="Calibri" panose="020F0502020204030204" pitchFamily="34" charset="0"/>
            </a:endParaRPr>
          </a:p>
          <a:p>
            <a:r>
              <a:rPr lang="en-GB" sz="2200" dirty="0">
                <a:latin typeface="Calibri" panose="020F0502020204030204" pitchFamily="34" charset="0"/>
              </a:rPr>
              <a:t>Bottom line: </a:t>
            </a:r>
            <a:r>
              <a:rPr lang="en-GB" sz="2200" b="1" dirty="0">
                <a:latin typeface="Calibri" panose="020F0502020204030204" pitchFamily="34" charset="0"/>
              </a:rPr>
              <a:t>influential outliers </a:t>
            </a:r>
            <a:r>
              <a:rPr lang="en-GB" sz="2200" dirty="0">
                <a:latin typeface="Calibri" panose="020F0502020204030204" pitchFamily="34" charset="0"/>
              </a:rPr>
              <a:t>are </a:t>
            </a:r>
            <a:r>
              <a:rPr lang="en-GB" sz="2200" dirty="0" smtClean="0">
                <a:latin typeface="Calibri" panose="020F0502020204030204" pitchFamily="34" charset="0"/>
              </a:rPr>
              <a:t>problematic.</a:t>
            </a:r>
            <a:endParaRPr lang="en-GB" sz="2200" dirty="0">
              <a:latin typeface="Calibri" panose="020F0502020204030204" pitchFamily="34" charset="0"/>
            </a:endParaRPr>
          </a:p>
          <a:p>
            <a:pPr eaLnBrk="1" hangingPunct="1"/>
            <a:endParaRPr lang="en-GB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5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425" y="1916832"/>
            <a:ext cx="5224926" cy="4778896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81200" y="116632"/>
            <a:ext cx="8229600" cy="4180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Assumptions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2688885"/>
            <a:ext cx="1114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</a:rPr>
              <a:t>Linearity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6557" y="4987970"/>
            <a:ext cx="16775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Homogeneity </a:t>
            </a:r>
          </a:p>
          <a:p>
            <a:pPr algn="ctr"/>
            <a:r>
              <a:rPr lang="en-GB" sz="2000" b="1" dirty="0">
                <a:latin typeface="Calibri" panose="020F0502020204030204" pitchFamily="34" charset="0"/>
              </a:rPr>
              <a:t>of </a:t>
            </a:r>
          </a:p>
          <a:p>
            <a:pPr algn="ctr"/>
            <a:r>
              <a:rPr lang="en-GB" sz="2000" b="1" dirty="0">
                <a:latin typeface="Calibri" panose="020F0502020204030204" pitchFamily="34" charset="0"/>
              </a:rPr>
              <a:t>variance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90801" y="5085184"/>
            <a:ext cx="1902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</a:rPr>
              <a:t>Outliers</a:t>
            </a:r>
          </a:p>
          <a:p>
            <a:r>
              <a:rPr lang="en-GB" sz="2000" b="1" dirty="0">
                <a:latin typeface="Calibri" panose="020F0502020204030204" pitchFamily="34" charset="0"/>
              </a:rPr>
              <a:t>Influential cases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60451" y="2694365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</a:rPr>
              <a:t>Normality</a:t>
            </a:r>
          </a:p>
        </p:txBody>
      </p:sp>
      <p:sp>
        <p:nvSpPr>
          <p:cNvPr id="10" name="TextBox 9"/>
          <p:cNvSpPr txBox="1"/>
          <p:nvPr/>
        </p:nvSpPr>
        <p:spPr>
          <a:xfrm rot="19069455">
            <a:off x="4003120" y="3310534"/>
            <a:ext cx="418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rgbClr val="008000"/>
                </a:solidFill>
                <a:latin typeface="+mj-lt"/>
              </a:rPr>
              <a:t>Good model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12436" y="1128883"/>
            <a:ext cx="294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par(</a:t>
            </a:r>
            <a:r>
              <a:rPr lang="en-GB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mfrow</a:t>
            </a:r>
            <a:r>
              <a:rPr lang="en-GB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=c(2,2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GB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plot(</a:t>
            </a:r>
            <a:r>
              <a:rPr lang="en-GB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linear.conifer</a:t>
            </a:r>
            <a:r>
              <a:rPr lang="en-GB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1110748"/>
            <a:ext cx="49911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0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10403C59-6ED1-4BED-BA7E-3DE19D905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40" y="1581284"/>
            <a:ext cx="5616623" cy="5070562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81200" y="418654"/>
            <a:ext cx="8229600" cy="4180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Assumptions</a:t>
            </a:r>
          </a:p>
        </p:txBody>
      </p:sp>
      <p:sp>
        <p:nvSpPr>
          <p:cNvPr id="5" name="TextBox 4"/>
          <p:cNvSpPr txBox="1"/>
          <p:nvPr/>
        </p:nvSpPr>
        <p:spPr>
          <a:xfrm rot="18854340">
            <a:off x="3609842" y="3208041"/>
            <a:ext cx="3741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rgbClr val="FF0000"/>
                </a:solidFill>
                <a:latin typeface="+mj-lt"/>
              </a:rPr>
              <a:t>Bad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5747" y="2494310"/>
            <a:ext cx="1114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</a:rPr>
              <a:t>Linearity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8128" y="4911984"/>
            <a:ext cx="16775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Homogeneity </a:t>
            </a:r>
          </a:p>
          <a:p>
            <a:pPr algn="ctr"/>
            <a:r>
              <a:rPr lang="en-GB" sz="2000" b="1" dirty="0">
                <a:latin typeface="Calibri" panose="020F0502020204030204" pitchFamily="34" charset="0"/>
              </a:rPr>
              <a:t>of </a:t>
            </a:r>
          </a:p>
          <a:p>
            <a:pPr algn="ctr"/>
            <a:r>
              <a:rPr lang="en-GB" sz="2000" b="1" dirty="0">
                <a:latin typeface="Calibri" panose="020F0502020204030204" pitchFamily="34" charset="0"/>
              </a:rPr>
              <a:t>variance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0836" y="4911984"/>
            <a:ext cx="1902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</a:rPr>
              <a:t>Outliers</a:t>
            </a:r>
          </a:p>
          <a:p>
            <a:r>
              <a:rPr lang="en-GB" sz="2000" b="1" dirty="0">
                <a:latin typeface="Calibri" panose="020F0502020204030204" pitchFamily="34" charset="0"/>
              </a:rPr>
              <a:t>Influential cases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51224" y="2560838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</a:rPr>
              <a:t>Normality</a:t>
            </a:r>
          </a:p>
        </p:txBody>
      </p:sp>
    </p:spTree>
    <p:extLst>
      <p:ext uri="{BB962C8B-B14F-4D97-AF65-F5344CB8AC3E}">
        <p14:creationId xmlns:p14="http://schemas.microsoft.com/office/powerpoint/2010/main" val="228800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81200" y="180402"/>
            <a:ext cx="8229600" cy="58430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Linear regression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360" y="1268760"/>
            <a:ext cx="10008061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turn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Load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coniferlight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.csv -&gt; conifer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Plot the data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geom_point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 the model: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lm(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Light~Depth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data=conifer)-&gt;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linear.conifer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the coefficients of the model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line of best-fit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coefficients(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linear.conifer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 -&gt;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cf.abline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geom_abline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(intercept=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cf.abline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[1], slope=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cf.abline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[2])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the relationship between Depth and Light significant?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summary(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linear.conifer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much of the variance is explained?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GB" sz="18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coefficient of correlation? 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or_test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(conifer)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Compare the outputs of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summary(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linear.conifer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anova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linear.conifer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 out the assumptions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par(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mfrow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=c(2,2))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plot(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linear.conifer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265" y="5013177"/>
            <a:ext cx="2252543" cy="1458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486" y="2653840"/>
            <a:ext cx="2306322" cy="19598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0142" y="82592"/>
            <a:ext cx="6358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C0099"/>
                </a:solidFill>
                <a:latin typeface="Calibri" panose="020F0502020204030204" pitchFamily="34" charset="0"/>
              </a:rPr>
              <a:t>The linear model perspective</a:t>
            </a:r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7888" y="1513309"/>
            <a:ext cx="3978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Coyotes= Body </a:t>
            </a:r>
            <a:r>
              <a:rPr lang="en-GB" sz="2400" dirty="0" err="1">
                <a:latin typeface="Calibri" panose="020F0502020204030204" pitchFamily="34" charset="0"/>
              </a:rPr>
              <a:t>length~Gender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7888" y="3431894"/>
            <a:ext cx="3929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Protein = </a:t>
            </a:r>
            <a:r>
              <a:rPr lang="en-GB" sz="2400" dirty="0" err="1" smtClean="0">
                <a:latin typeface="Calibri" panose="020F0502020204030204" pitchFamily="34" charset="0"/>
              </a:rPr>
              <a:t>Expression~Cell</a:t>
            </a:r>
            <a:r>
              <a:rPr lang="en-GB" sz="2400" dirty="0" smtClean="0">
                <a:latin typeface="Calibri" panose="020F050202020403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</a:rPr>
              <a:t>line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7888" y="5577943"/>
            <a:ext cx="5865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Goggles = </a:t>
            </a:r>
            <a:r>
              <a:rPr lang="en-GB" sz="2400" dirty="0" err="1">
                <a:latin typeface="Calibri" panose="020F0502020204030204" pitchFamily="34" charset="0"/>
              </a:rPr>
              <a:t>Attractiveness~Alcohol</a:t>
            </a:r>
            <a:r>
              <a:rPr lang="en-GB" sz="2400" dirty="0">
                <a:latin typeface="Calibri" panose="020F0502020204030204" pitchFamily="34" charset="0"/>
              </a:rPr>
              <a:t> and Gender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470" y="908721"/>
            <a:ext cx="2594354" cy="15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756" y="2002681"/>
            <a:ext cx="4392488" cy="32265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96274" y="200834"/>
            <a:ext cx="7599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CC0099"/>
                </a:solidFill>
                <a:latin typeface="Calibri" panose="020F0502020204030204" pitchFamily="34" charset="0"/>
              </a:rPr>
              <a:t>Linear modelling is about language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3222" y="1190848"/>
            <a:ext cx="6245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Is there a difference between the 3 diets?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81076" y="5478323"/>
            <a:ext cx="4829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Can diet predict </a:t>
            </a:r>
            <a:r>
              <a:rPr lang="en-GB" sz="2800" dirty="0" smtClean="0">
                <a:latin typeface="Calibri" panose="020F0502020204030204" pitchFamily="34" charset="0"/>
              </a:rPr>
              <a:t>lobster weight</a:t>
            </a:r>
            <a:r>
              <a:rPr lang="en-GB" sz="2800" dirty="0">
                <a:latin typeface="Calibri" panose="020F0502020204030204" pitchFamily="34" charset="0"/>
              </a:rPr>
              <a:t>?</a:t>
            </a:r>
          </a:p>
          <a:p>
            <a:pPr algn="ctr"/>
            <a:r>
              <a:rPr lang="en-GB" sz="2000" b="1" dirty="0">
                <a:latin typeface="Calibri" panose="020F0502020204030204" pitchFamily="34" charset="0"/>
              </a:rPr>
              <a:t>Model(Diet) = Weight</a:t>
            </a:r>
          </a:p>
        </p:txBody>
      </p:sp>
    </p:spTree>
    <p:extLst>
      <p:ext uri="{BB962C8B-B14F-4D97-AF65-F5344CB8AC3E}">
        <p14:creationId xmlns:p14="http://schemas.microsoft.com/office/powerpoint/2010/main" val="277446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243" y="1322497"/>
            <a:ext cx="3024336" cy="21065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4093" y="3413238"/>
            <a:ext cx="2829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Continuous predictor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75977" y="3409567"/>
            <a:ext cx="2792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Categorical predictor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2201" y="4293096"/>
            <a:ext cx="611686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>
                <a:latin typeface="Calibri" panose="020F0502020204030204" pitchFamily="34" charset="0"/>
              </a:rPr>
              <a:t>Coyotes body length</a:t>
            </a:r>
          </a:p>
          <a:p>
            <a:endParaRPr lang="en-GB" sz="1000" u="sng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Is there a difference between the 2 genders?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dirty="0">
              <a:latin typeface="Calibri" panose="020F0502020204030204" pitchFamily="34" charset="0"/>
            </a:endParaRPr>
          </a:p>
          <a:p>
            <a:r>
              <a:rPr lang="en-GB" sz="2800" i="1" dirty="0">
                <a:latin typeface="Calibri" panose="020F0502020204030204" pitchFamily="34" charset="0"/>
              </a:rPr>
              <a:t>becomes</a:t>
            </a:r>
            <a:endParaRPr lang="en-GB" sz="2400" dirty="0">
              <a:latin typeface="Calibri" panose="020F0502020204030204" pitchFamily="34" charset="0"/>
            </a:endParaRPr>
          </a:p>
          <a:p>
            <a:endParaRPr lang="en-GB" sz="1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</a:rPr>
              <a:t>Does gender predict </a:t>
            </a:r>
            <a:r>
              <a:rPr lang="en-GB" sz="2400" b="1" dirty="0" smtClean="0">
                <a:latin typeface="Calibri" panose="020F0502020204030204" pitchFamily="34" charset="0"/>
              </a:rPr>
              <a:t>coyote body </a:t>
            </a:r>
            <a:r>
              <a:rPr lang="en-GB" sz="2400" b="1" dirty="0">
                <a:latin typeface="Calibri" panose="020F0502020204030204" pitchFamily="34" charset="0"/>
              </a:rPr>
              <a:t>length?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1342867"/>
            <a:ext cx="2883118" cy="21490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0142" y="190382"/>
            <a:ext cx="6358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C0099"/>
                </a:solidFill>
                <a:latin typeface="Calibri" panose="020F0502020204030204" pitchFamily="34" charset="0"/>
              </a:rPr>
              <a:t>The linear model perspective</a:t>
            </a:r>
            <a:endParaRPr lang="en-GB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07368" y="3429000"/>
            <a:ext cx="11377264" cy="2509738"/>
          </a:xfrm>
        </p:spPr>
        <p:txBody>
          <a:bodyPr/>
          <a:lstStyle/>
          <a:p>
            <a:pPr eaLnBrk="1" hangingPunct="1"/>
            <a:r>
              <a:rPr lang="en-GB" u="sng" dirty="0" smtClean="0">
                <a:latin typeface="Calibri" panose="020F0502020204030204" pitchFamily="34" charset="0"/>
              </a:rPr>
              <a:t>Questions</a:t>
            </a:r>
            <a:r>
              <a:rPr lang="en-GB" dirty="0" smtClean="0">
                <a:latin typeface="Calibri" panose="020F0502020204030204" pitchFamily="34" charset="0"/>
              </a:rPr>
              <a:t>:  </a:t>
            </a:r>
            <a:r>
              <a:rPr lang="en-GB" sz="28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do </a:t>
            </a:r>
            <a:r>
              <a:rPr lang="en-GB" sz="2800" i="1" dirty="0">
                <a:solidFill>
                  <a:schemeClr val="tx2"/>
                </a:solidFill>
                <a:latin typeface="Calibri" panose="020F0502020204030204" pitchFamily="34" charset="0"/>
              </a:rPr>
              <a:t>male and female coyotes differ in size?</a:t>
            </a:r>
            <a:endParaRPr lang="en-GB" sz="2800" i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lvl="1" eaLnBrk="1" hangingPunct="1"/>
            <a:r>
              <a:rPr lang="en-GB" dirty="0" smtClean="0">
                <a:latin typeface="Calibri" panose="020F0502020204030204" pitchFamily="34" charset="0"/>
              </a:rPr>
              <a:t>does gender predict coyote body length? </a:t>
            </a:r>
          </a:p>
          <a:p>
            <a:pPr lvl="1" eaLnBrk="1" hangingPunct="1"/>
            <a:r>
              <a:rPr lang="en-GB" dirty="0">
                <a:latin typeface="Calibri" panose="020F0502020204030204" pitchFamily="34" charset="0"/>
              </a:rPr>
              <a:t>h</a:t>
            </a:r>
            <a:r>
              <a:rPr lang="en-GB" dirty="0" smtClean="0">
                <a:latin typeface="Calibri" panose="020F0502020204030204" pitchFamily="34" charset="0"/>
              </a:rPr>
              <a:t>ow much of body length is predicted by gender?</a:t>
            </a:r>
          </a:p>
          <a:p>
            <a:pPr marL="457200" lvl="1" indent="0" eaLnBrk="1" hangingPunct="1">
              <a:buNone/>
            </a:pPr>
            <a:endParaRPr lang="en-GB" sz="1000" dirty="0">
              <a:latin typeface="Calibri" panose="020F0502020204030204" pitchFamily="34" charset="0"/>
            </a:endParaRPr>
          </a:p>
          <a:p>
            <a:pPr eaLnBrk="1" hangingPunct="1"/>
            <a:endParaRPr lang="en-GB" sz="1000" b="1" dirty="0"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63352" y="764704"/>
            <a:ext cx="5976664" cy="92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u="sng" kern="0" dirty="0" smtClean="0">
                <a:latin typeface="Calibri" panose="020F0502020204030204" pitchFamily="34" charset="0"/>
              </a:rPr>
              <a:t>Example</a:t>
            </a:r>
            <a:r>
              <a:rPr lang="en-GB" sz="4000" b="1" kern="0" dirty="0" smtClean="0">
                <a:latin typeface="Calibri" panose="020F0502020204030204" pitchFamily="34" charset="0"/>
              </a:rPr>
              <a:t>: </a:t>
            </a:r>
            <a:r>
              <a:rPr lang="en-GB" sz="4000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coyotes</a:t>
            </a:r>
            <a:r>
              <a:rPr lang="en-GB" sz="4000" b="1" kern="0" dirty="0" smtClean="0">
                <a:latin typeface="Calibri" panose="020F0502020204030204" pitchFamily="34" charset="0"/>
              </a:rPr>
              <a:t> </a:t>
            </a:r>
            <a:endParaRPr lang="en-GB" sz="4000" b="1" kern="0" dirty="0">
              <a:solidFill>
                <a:srgbClr val="CC0099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248" y="149873"/>
            <a:ext cx="3645724" cy="28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352" y="1268760"/>
            <a:ext cx="11737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GB" sz="1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ead_csv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coyote.csv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-&gt; coyote</a:t>
            </a:r>
          </a:p>
          <a:p>
            <a:endParaRPr lang="en-GB" sz="14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gender,length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colour=gender)) +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(height=0, size=4, width=0.2) +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theme(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legend.position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"none")+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("Length (cm)")+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scale_colour_brewer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(palette="Dark2")+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(NULL)+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(fun=mean,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fun.min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=mean,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fun.max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=mean,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",colour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="black", size=1.2, width=0.6)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0142" y="116632"/>
            <a:ext cx="635802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C0099"/>
                </a:solidFill>
                <a:latin typeface="Calibri" panose="020F0502020204030204" pitchFamily="34" charset="0"/>
              </a:rPr>
              <a:t>The linear model perspective</a:t>
            </a:r>
          </a:p>
          <a:p>
            <a:pPr algn="ctr"/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Comparing 2 groups</a:t>
            </a:r>
            <a:endParaRPr lang="en-GB" sz="28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732" y="3645024"/>
            <a:ext cx="4824536" cy="29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16" y="3252014"/>
            <a:ext cx="4140459" cy="2555255"/>
          </a:xfrm>
          <a:prstGeom prst="rect">
            <a:avLst/>
          </a:prstGeom>
        </p:spPr>
      </p:pic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32540" y="3597878"/>
            <a:ext cx="480131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length~gender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data=coyote)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63753" y="6180475"/>
            <a:ext cx="4556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+mn-lt"/>
              </a:rPr>
              <a:t>Females=89.71 cm,  Males=89.71 + 2.34=92.05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863752" y="6165304"/>
            <a:ext cx="4514975" cy="3539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396595" y="1358155"/>
            <a:ext cx="572464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t_test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length~gender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var.equal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=T)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91" y="4145140"/>
            <a:ext cx="4737985" cy="129100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5015880" y="4415058"/>
            <a:ext cx="2088232" cy="1715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112225" y="4293096"/>
            <a:ext cx="1162591" cy="1837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10142" y="116632"/>
            <a:ext cx="635802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C0099"/>
                </a:solidFill>
                <a:latin typeface="Calibri" panose="020F0502020204030204" pitchFamily="34" charset="0"/>
              </a:rPr>
              <a:t>The linear model perspective</a:t>
            </a:r>
          </a:p>
          <a:p>
            <a:pPr algn="ctr"/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Comparing 2 groups</a:t>
            </a:r>
            <a:endParaRPr lang="en-GB" sz="28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38" y="2321525"/>
            <a:ext cx="7018628" cy="65537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816080" y="2321298"/>
            <a:ext cx="556986" cy="6480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96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1157048"/>
            <a:ext cx="3262569" cy="2010270"/>
          </a:xfrm>
          <a:prstGeom prst="rect">
            <a:avLst/>
          </a:prstGeom>
        </p:spPr>
      </p:pic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15993" y="1393514"/>
            <a:ext cx="4955203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length~gender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data=coyote)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1" y="1814495"/>
            <a:ext cx="3495675" cy="952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47957" y="3068961"/>
            <a:ext cx="387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Body length = </a:t>
            </a:r>
            <a:r>
              <a:rPr lang="el-GR" sz="2400" dirty="0">
                <a:latin typeface="Calibri" panose="020F0502020204030204" pitchFamily="34" charset="0"/>
              </a:rPr>
              <a:t>β</a:t>
            </a:r>
            <a:r>
              <a:rPr lang="en-GB" sz="2400" baseline="-25000" dirty="0">
                <a:latin typeface="Calibri" panose="020F0502020204030204" pitchFamily="34" charset="0"/>
              </a:rPr>
              <a:t>0</a:t>
            </a:r>
            <a:r>
              <a:rPr lang="en-GB" sz="2400" dirty="0">
                <a:latin typeface="Calibri" panose="020F0502020204030204" pitchFamily="34" charset="0"/>
              </a:rPr>
              <a:t> + </a:t>
            </a:r>
            <a:r>
              <a:rPr lang="el-GR" sz="2400" dirty="0">
                <a:latin typeface="Calibri" panose="020F0502020204030204" pitchFamily="34" charset="0"/>
              </a:rPr>
              <a:t>β</a:t>
            </a:r>
            <a:r>
              <a:rPr lang="en-GB" sz="2400" baseline="-25000" dirty="0">
                <a:latin typeface="Calibri" panose="020F0502020204030204" pitchFamily="34" charset="0"/>
              </a:rPr>
              <a:t>1</a:t>
            </a:r>
            <a:r>
              <a:rPr lang="en-GB" sz="2400" dirty="0">
                <a:latin typeface="Calibri" panose="020F0502020204030204" pitchFamily="34" charset="0"/>
              </a:rPr>
              <a:t>*Gender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15680" y="2737959"/>
            <a:ext cx="360040" cy="388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295800" y="2737959"/>
            <a:ext cx="216024" cy="388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60151" y="6113358"/>
            <a:ext cx="6564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800080"/>
                </a:solidFill>
                <a:latin typeface="Calibri" panose="020F0502020204030204" pitchFamily="34" charset="0"/>
              </a:rPr>
              <a:t>Body length = 89.712 + 2.344*Gender</a:t>
            </a:r>
          </a:p>
        </p:txBody>
      </p:sp>
      <p:pic>
        <p:nvPicPr>
          <p:cNvPr id="1032" name="Picture 8" descr="http://latex.codecogs.com/png.latex?%5Cdpi%7B200%7D%20%5Cfn_jvn%20%5Ctext%7BBody%20Length%7D%3D%5Cleft%28%5Cbegin%7Barray%7D%7Bc%7D89.71%5C%5C%2092.06%5Cend%7Barray%7D%5Cright%29%5Cleft%28%5Cbegin%7Barray%7D%7Bc%7D%5Ctext%7BIf%20Female%7D%5C%5C%20%5Ctext%7BIf%20Male%7D%5Cend%7Barray%7D%5Cright%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4279932"/>
            <a:ext cx="5363366" cy="66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08012" y="3356993"/>
            <a:ext cx="1300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CC0099"/>
                </a:solidFill>
                <a:latin typeface="Calibri" panose="020F0502020204030204" pitchFamily="34" charset="0"/>
              </a:rPr>
              <a:t>Model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894722" y="2049567"/>
            <a:ext cx="792088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904312" y="1968948"/>
            <a:ext cx="396152" cy="1460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63545" y="116632"/>
            <a:ext cx="635802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C0099"/>
                </a:solidFill>
                <a:latin typeface="Calibri" panose="020F0502020204030204" pitchFamily="34" charset="0"/>
              </a:rPr>
              <a:t>The linear model perspective</a:t>
            </a:r>
          </a:p>
          <a:p>
            <a:pPr algn="ctr"/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Comparing 2 groups</a:t>
            </a:r>
            <a:endParaRPr lang="en-GB" sz="2800" dirty="0">
              <a:latin typeface="Calibri" panose="020F0502020204030204" pitchFamily="34" charset="0"/>
            </a:endParaRPr>
          </a:p>
        </p:txBody>
      </p:sp>
      <p:pic>
        <p:nvPicPr>
          <p:cNvPr id="18" name="Picture 6" descr="http://latex.codecogs.com/png.latex?%5Cdpi%7B200%7D%20%5Cfn_jvn%20%5Ctext%7BBody%20Length%7D%3D89.71&amp;plus;%5Cleft%28%5Cbegin%7Barray%7D%7Bc%7D0%5C%5C%202.344%5Cend%7Barray%7D%5Cright%29%5Cleft%28%5Cbegin%7Barray%7D%7Bc%7D%5Ctext%7BIf%20Female%7D%5C%5C%20%5Ctext%7BIf%20Male%7D%5Cend%7Barray%7D%5Cright%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5" y="5203547"/>
            <a:ext cx="75723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50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47529" y="2188895"/>
            <a:ext cx="42731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conifer.csv</a:t>
            </a:r>
            <a:r>
              <a:rPr lang="en-GB" sz="3200" dirty="0">
                <a:latin typeface="Calibri" panose="020F0502020204030204" pitchFamily="34" charset="0"/>
              </a:rPr>
              <a:t>  </a:t>
            </a:r>
          </a:p>
          <a:p>
            <a:r>
              <a:rPr lang="en-GB" sz="3200" dirty="0">
                <a:latin typeface="Calibri" panose="020F0502020204030204" pitchFamily="34" charset="0"/>
              </a:rPr>
              <a:t>light = 5014 - 292*depth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7529" y="3501009"/>
            <a:ext cx="64894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coyote.csv</a:t>
            </a:r>
          </a:p>
          <a:p>
            <a:r>
              <a:rPr lang="en-GB" sz="3200" dirty="0">
                <a:latin typeface="Calibri" panose="020F0502020204030204" pitchFamily="34" charset="0"/>
              </a:rPr>
              <a:t>Body length = 89.712 + 2.344*Gender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68006" y="1458215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  <a:latin typeface="Calibri" panose="020F0502020204030204" pitchFamily="34" charset="0"/>
              </a:rPr>
              <a:t>continuous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096000" y="1935270"/>
            <a:ext cx="792086" cy="917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24192" y="2804497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  <a:latin typeface="Calibri" panose="020F0502020204030204" pitchFamily="34" charset="0"/>
              </a:rPr>
              <a:t>categorical</a:t>
            </a:r>
          </a:p>
        </p:txBody>
      </p:sp>
      <p:cxnSp>
        <p:nvCxnSpPr>
          <p:cNvPr id="15" name="Straight Arrow Connector 14"/>
          <p:cNvCxnSpPr>
            <a:stCxn id="16" idx="2"/>
          </p:cNvCxnSpPr>
          <p:nvPr/>
        </p:nvCxnSpPr>
        <p:spPr>
          <a:xfrm flipH="1">
            <a:off x="8309278" y="3327718"/>
            <a:ext cx="703046" cy="749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://latex.codecogs.com/png.latex?%5Cdpi%7B200%7D%20%5Cfn_jvn%20%5Ctext%7BBody%20Length%7D%3D89.71&amp;plus;%5Cleft%28%5Cbegin%7Barray%7D%7Bc%7D0%5C%5C%202.344%5Cend%7Barray%7D%5Cright%29%5Cleft%28%5Cbegin%7Barray%7D%7Bc%7D%5Ctext%7BIf%20Female%7D%5C%5C%20%5Ctext%7BIf%20Male%7D%5Cend%7Barray%7D%5Cright%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4673953"/>
            <a:ext cx="75723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287688" y="5909604"/>
            <a:ext cx="246734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+mn-lt"/>
              </a:rPr>
              <a:t>y = </a:t>
            </a:r>
            <a:r>
              <a:rPr lang="el-GR" sz="3200" dirty="0">
                <a:latin typeface="+mn-lt"/>
              </a:rPr>
              <a:t>β</a:t>
            </a:r>
            <a:r>
              <a:rPr lang="en-GB" sz="3200" baseline="-25000" dirty="0">
                <a:latin typeface="+mn-lt"/>
              </a:rPr>
              <a:t>0</a:t>
            </a:r>
            <a:r>
              <a:rPr lang="en-GB" sz="3200" dirty="0">
                <a:latin typeface="+mn-lt"/>
              </a:rPr>
              <a:t> + </a:t>
            </a:r>
            <a:r>
              <a:rPr lang="el-GR" sz="3200" dirty="0">
                <a:latin typeface="+mn-lt"/>
              </a:rPr>
              <a:t>β</a:t>
            </a:r>
            <a:r>
              <a:rPr lang="en-GB" sz="3200" baseline="-25000" dirty="0">
                <a:latin typeface="+mn-lt"/>
              </a:rPr>
              <a:t>1</a:t>
            </a:r>
            <a:r>
              <a:rPr lang="en-GB" sz="3200" dirty="0">
                <a:latin typeface="+mn-lt"/>
              </a:rPr>
              <a:t>*x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29628" y="5412685"/>
            <a:ext cx="890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  <a:latin typeface="+mn-lt"/>
              </a:rPr>
              <a:t>vector</a:t>
            </a:r>
          </a:p>
        </p:txBody>
      </p:sp>
      <p:cxnSp>
        <p:nvCxnSpPr>
          <p:cNvPr id="23" name="Straight Arrow Connector 22"/>
          <p:cNvCxnSpPr>
            <a:stCxn id="26" idx="3"/>
          </p:cNvCxnSpPr>
          <p:nvPr/>
        </p:nvCxnSpPr>
        <p:spPr>
          <a:xfrm flipV="1">
            <a:off x="5120193" y="5301208"/>
            <a:ext cx="585531" cy="311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943872" y="5812796"/>
            <a:ext cx="72008" cy="208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10142" y="116632"/>
            <a:ext cx="635802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C0099"/>
                </a:solidFill>
                <a:latin typeface="Calibri" panose="020F0502020204030204" pitchFamily="34" charset="0"/>
              </a:rPr>
              <a:t>The linear model perspective</a:t>
            </a:r>
          </a:p>
          <a:p>
            <a:pPr algn="ctr"/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Comparing 2 groups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96334" y="1490714"/>
            <a:ext cx="246734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+mn-lt"/>
              </a:rPr>
              <a:t>y = </a:t>
            </a:r>
            <a:r>
              <a:rPr lang="el-GR" sz="3200" dirty="0">
                <a:latin typeface="+mn-lt"/>
              </a:rPr>
              <a:t>β</a:t>
            </a:r>
            <a:r>
              <a:rPr lang="en-GB" sz="3200" baseline="-25000" dirty="0">
                <a:latin typeface="+mn-lt"/>
              </a:rPr>
              <a:t>0</a:t>
            </a:r>
            <a:r>
              <a:rPr lang="en-GB" sz="3200" dirty="0">
                <a:latin typeface="+mn-lt"/>
              </a:rPr>
              <a:t> + </a:t>
            </a:r>
            <a:r>
              <a:rPr lang="el-GR" sz="3200" dirty="0">
                <a:latin typeface="+mn-lt"/>
              </a:rPr>
              <a:t>β</a:t>
            </a:r>
            <a:r>
              <a:rPr lang="en-GB" sz="3200" baseline="-25000" dirty="0">
                <a:latin typeface="+mn-lt"/>
              </a:rPr>
              <a:t>1</a:t>
            </a:r>
            <a:r>
              <a:rPr lang="en-GB" sz="3200" dirty="0">
                <a:latin typeface="+mn-lt"/>
              </a:rPr>
              <a:t>*x</a:t>
            </a:r>
          </a:p>
        </p:txBody>
      </p:sp>
    </p:spTree>
    <p:extLst>
      <p:ext uri="{BB962C8B-B14F-4D97-AF65-F5344CB8AC3E}">
        <p14:creationId xmlns:p14="http://schemas.microsoft.com/office/powerpoint/2010/main" val="357736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6" grpId="0"/>
      <p:bldP spid="25" grpId="0" animBg="1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9" y="2348881"/>
            <a:ext cx="4235431" cy="31434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699" y="2313085"/>
            <a:ext cx="3684551" cy="299940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037033" y="1340557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Model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357878" y="1802222"/>
            <a:ext cx="915587" cy="1842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2"/>
          </p:cNvCxnSpPr>
          <p:nvPr/>
        </p:nvCxnSpPr>
        <p:spPr>
          <a:xfrm>
            <a:off x="6549352" y="1802222"/>
            <a:ext cx="326294" cy="978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95207" y="5577298"/>
            <a:ext cx="1352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Residuals</a:t>
            </a:r>
          </a:p>
        </p:txBody>
      </p:sp>
      <p:cxnSp>
        <p:nvCxnSpPr>
          <p:cNvPr id="34" name="Straight Arrow Connector 33"/>
          <p:cNvCxnSpPr>
            <a:stCxn id="32" idx="1"/>
          </p:cNvCxnSpPr>
          <p:nvPr/>
        </p:nvCxnSpPr>
        <p:spPr>
          <a:xfrm flipH="1" flipV="1">
            <a:off x="3300729" y="4005064"/>
            <a:ext cx="2494478" cy="1803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189160" y="4191682"/>
            <a:ext cx="1512168" cy="1469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10142" y="116632"/>
            <a:ext cx="635802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C0099"/>
                </a:solidFill>
                <a:latin typeface="Calibri" panose="020F0502020204030204" pitchFamily="34" charset="0"/>
              </a:rPr>
              <a:t>The linear model perspective</a:t>
            </a:r>
          </a:p>
          <a:p>
            <a:pPr algn="ctr"/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Comparing 2 groups</a:t>
            </a:r>
            <a:endParaRPr lang="en-GB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8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057" y="5094480"/>
            <a:ext cx="900901" cy="1708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09" y="3341127"/>
            <a:ext cx="2197240" cy="30992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888" y="1983424"/>
            <a:ext cx="5505450" cy="1133475"/>
          </a:xfrm>
          <a:prstGeom prst="rect">
            <a:avLst/>
          </a:prstGeom>
        </p:spPr>
      </p:pic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80059" y="1320997"/>
            <a:ext cx="7109639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linear.coyote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&lt;-lm(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length~gender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data=coyote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504" y="2269258"/>
            <a:ext cx="3028950" cy="4953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1" y="1880570"/>
            <a:ext cx="218521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linear.coyote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0807" y="3383485"/>
            <a:ext cx="1176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+mn-lt"/>
              </a:rPr>
              <a:t>86 coyotes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859288" y="5288016"/>
            <a:ext cx="802870" cy="229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8438356" y="2874837"/>
            <a:ext cx="304662" cy="226822"/>
          </a:xfrm>
          <a:prstGeom prst="roundRect">
            <a:avLst/>
          </a:prstGeom>
          <a:noFill/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162822" y="3116923"/>
            <a:ext cx="77686" cy="300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88564" y="4561964"/>
            <a:ext cx="542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B0F0"/>
                </a:solidFill>
                <a:latin typeface="+mn-lt"/>
              </a:rPr>
              <a:t>Female 1</a:t>
            </a:r>
            <a:r>
              <a:rPr lang="en-GB" sz="2800" dirty="0">
                <a:latin typeface="+mn-lt"/>
              </a:rPr>
              <a:t>: 89.71 + </a:t>
            </a:r>
            <a:r>
              <a:rPr lang="en-GB" sz="2800" dirty="0">
                <a:solidFill>
                  <a:srgbClr val="9900CC"/>
                </a:solidFill>
                <a:latin typeface="+mn-lt"/>
              </a:rPr>
              <a:t>3.29</a:t>
            </a:r>
            <a:r>
              <a:rPr lang="en-GB" sz="2800" dirty="0">
                <a:latin typeface="+mn-lt"/>
              </a:rPr>
              <a:t> = 93 cm 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153097" y="2388807"/>
            <a:ext cx="890338" cy="3540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>
            <a:stCxn id="11" idx="2"/>
          </p:cNvCxnSpPr>
          <p:nvPr/>
        </p:nvCxnSpPr>
        <p:spPr>
          <a:xfrm>
            <a:off x="3145980" y="2764558"/>
            <a:ext cx="2724563" cy="1240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08" name="Straight Arrow Connector 43007"/>
          <p:cNvCxnSpPr>
            <a:stCxn id="27" idx="2"/>
          </p:cNvCxnSpPr>
          <p:nvPr/>
        </p:nvCxnSpPr>
        <p:spPr>
          <a:xfrm flipH="1">
            <a:off x="8040217" y="3101660"/>
            <a:ext cx="550471" cy="1551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11" name="Straight Arrow Connector 43010"/>
          <p:cNvCxnSpPr>
            <a:stCxn id="21" idx="3"/>
          </p:cNvCxnSpPr>
          <p:nvPr/>
        </p:nvCxnSpPr>
        <p:spPr>
          <a:xfrm flipV="1">
            <a:off x="7662158" y="5013176"/>
            <a:ext cx="810107" cy="389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15" name="Straight Arrow Connector 43014"/>
          <p:cNvCxnSpPr/>
          <p:nvPr/>
        </p:nvCxnSpPr>
        <p:spPr>
          <a:xfrm>
            <a:off x="2484272" y="4422712"/>
            <a:ext cx="4136" cy="277175"/>
          </a:xfrm>
          <a:prstGeom prst="straightConnector1">
            <a:avLst/>
          </a:prstGeom>
          <a:ln>
            <a:solidFill>
              <a:srgbClr val="9900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 descr="http://latex.codecogs.com/png.latex?%5Cdpi%7B200%7D%20%5Cfn_jvn%20%5Ctext%7BBody%20Length%7D%3D89.71&amp;plus;%5Cleft%28%5Cbegin%7Barray%7D%7Bc%7D0%5C%5C%202.344%5Cend%7Barray%7D%5Cright%29%5Cleft%28%5Cbegin%7Barray%7D%7Bc%7D%5Ctext%7BIf%20Female%7D%5C%5C%20%5Ctext%7BIf%20Male%7D%5Cend%7Barray%7D%5Cright%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070" y="3967802"/>
            <a:ext cx="4606205" cy="46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owchart: Connector 13"/>
          <p:cNvSpPr/>
          <p:nvPr/>
        </p:nvSpPr>
        <p:spPr>
          <a:xfrm>
            <a:off x="2416408" y="4350712"/>
            <a:ext cx="144000" cy="144000"/>
          </a:xfrm>
          <a:prstGeom prst="flowChartConnector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2910142" y="116632"/>
            <a:ext cx="635802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C0099"/>
                </a:solidFill>
                <a:latin typeface="Calibri" panose="020F0502020204030204" pitchFamily="34" charset="0"/>
              </a:rPr>
              <a:t>The linear model perspective</a:t>
            </a:r>
          </a:p>
          <a:p>
            <a:pPr algn="ctr"/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Comparing 2 groups</a:t>
            </a:r>
            <a:endParaRPr lang="en-GB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7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27" grpId="0" animBg="1"/>
      <p:bldP spid="12" grpId="0"/>
      <p:bldP spid="30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531324" y="1319483"/>
            <a:ext cx="357020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linear.coyote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032" y="1831339"/>
            <a:ext cx="4022576" cy="208199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592676" y="2878333"/>
            <a:ext cx="1669371" cy="3333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1278926" y="4028939"/>
            <a:ext cx="3262432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linear.coyote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82" y="4626052"/>
            <a:ext cx="4293847" cy="10399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910142" y="116632"/>
            <a:ext cx="635802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C0099"/>
                </a:solidFill>
                <a:latin typeface="Calibri" panose="020F0502020204030204" pitchFamily="34" charset="0"/>
              </a:rPr>
              <a:t>The linear model perspective</a:t>
            </a:r>
          </a:p>
          <a:p>
            <a:pPr algn="ctr"/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Comparing 2 groups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336" y="1219792"/>
            <a:ext cx="572464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t_test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length~gender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var.equal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=T)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2136643"/>
            <a:ext cx="7018628" cy="655377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6533127" y="2149391"/>
            <a:ext cx="556986" cy="6480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ounded Rectangle 20"/>
          <p:cNvSpPr/>
          <p:nvPr/>
        </p:nvSpPr>
        <p:spPr>
          <a:xfrm>
            <a:off x="4079776" y="5048640"/>
            <a:ext cx="648072" cy="540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ounded Rectangle 23"/>
          <p:cNvSpPr/>
          <p:nvPr/>
        </p:nvSpPr>
        <p:spPr>
          <a:xfrm>
            <a:off x="10544546" y="2708920"/>
            <a:ext cx="556986" cy="5760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3952" y="4063532"/>
            <a:ext cx="4068452" cy="251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7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39416" y="1383615"/>
            <a:ext cx="357020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linear.coyote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16" y="1831280"/>
            <a:ext cx="4477960" cy="231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93304" y="4233176"/>
            <a:ext cx="3262432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linear.coyote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80" y="4684574"/>
            <a:ext cx="4330042" cy="10486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97418" y="5214312"/>
            <a:ext cx="631854" cy="511744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835929" y="5817458"/>
            <a:ext cx="7064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118.1 + 3684.9 = 3803:  total amount of variance in the data</a:t>
            </a:r>
          </a:p>
          <a:p>
            <a:r>
              <a:rPr lang="en-GB" sz="2000" dirty="0">
                <a:latin typeface="Calibri" panose="020F0502020204030204" pitchFamily="34" charset="0"/>
              </a:rPr>
              <a:t>Proportion explained by gender: 118.1/3803 = </a:t>
            </a:r>
            <a:r>
              <a:rPr lang="en-GB" sz="2000" b="1" dirty="0">
                <a:latin typeface="Calibri" panose="020F0502020204030204" pitchFamily="34" charset="0"/>
              </a:rPr>
              <a:t>0.031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542872" y="3825570"/>
            <a:ext cx="1528791" cy="179493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6672064" y="6171401"/>
            <a:ext cx="720080" cy="29565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>
            <a:stCxn id="21" idx="0"/>
          </p:cNvCxnSpPr>
          <p:nvPr/>
        </p:nvCxnSpPr>
        <p:spPr>
          <a:xfrm flipV="1">
            <a:off x="7032104" y="3913336"/>
            <a:ext cx="388922" cy="2258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9" idx="3"/>
          </p:cNvCxnSpPr>
          <p:nvPr/>
        </p:nvCxnSpPr>
        <p:spPr>
          <a:xfrm flipV="1">
            <a:off x="3071663" y="3146940"/>
            <a:ext cx="3917315" cy="768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60986" y="2740855"/>
            <a:ext cx="30734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About 3% of the variability</a:t>
            </a:r>
          </a:p>
          <a:p>
            <a:r>
              <a:rPr lang="en-GB" sz="2000" dirty="0">
                <a:latin typeface="Calibri" panose="020F0502020204030204" pitchFamily="34" charset="0"/>
              </a:rPr>
              <a:t> in body length is explained </a:t>
            </a:r>
          </a:p>
          <a:p>
            <a:r>
              <a:rPr lang="en-GB" sz="2000" dirty="0">
                <a:latin typeface="Calibri" panose="020F0502020204030204" pitchFamily="34" charset="0"/>
              </a:rPr>
              <a:t>by gender.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10142" y="116632"/>
            <a:ext cx="635802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C0099"/>
                </a:solidFill>
                <a:latin typeface="Calibri" panose="020F0502020204030204" pitchFamily="34" charset="0"/>
              </a:rPr>
              <a:t>The linear model perspective</a:t>
            </a:r>
          </a:p>
          <a:p>
            <a:pPr algn="ctr"/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Comparing 2 groups</a:t>
            </a:r>
            <a:endParaRPr lang="en-GB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6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9" grpId="0" animBg="1"/>
      <p:bldP spid="21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180402"/>
            <a:ext cx="8229600" cy="58430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Simple linear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376" y="946255"/>
            <a:ext cx="8564781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u="sng" dirty="0">
                <a:latin typeface="Calibri" panose="020F0502020204030204" pitchFamily="34" charset="0"/>
              </a:rPr>
              <a:t>Linear regression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u="sng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Correlation: is there an </a:t>
            </a:r>
            <a:r>
              <a:rPr lang="en-GB" sz="2400" b="1" dirty="0">
                <a:latin typeface="Calibri" panose="020F0502020204030204" pitchFamily="34" charset="0"/>
              </a:rPr>
              <a:t>association</a:t>
            </a:r>
            <a:r>
              <a:rPr lang="en-GB" sz="2400" dirty="0">
                <a:latin typeface="Calibri" panose="020F0502020204030204" pitchFamily="34" charset="0"/>
              </a:rPr>
              <a:t> between 2 variables?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Regression: is there an </a:t>
            </a:r>
            <a:r>
              <a:rPr lang="en-GB" sz="2400" b="1" dirty="0">
                <a:latin typeface="Calibri" panose="020F0502020204030204" pitchFamily="34" charset="0"/>
              </a:rPr>
              <a:t>association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u="sng" dirty="0">
                <a:latin typeface="Calibri" panose="020F0502020204030204" pitchFamily="34" charset="0"/>
              </a:rPr>
              <a:t>and</a:t>
            </a:r>
          </a:p>
          <a:p>
            <a:r>
              <a:rPr lang="en-GB" sz="2400" dirty="0">
                <a:latin typeface="Calibri" panose="020F0502020204030204" pitchFamily="34" charset="0"/>
              </a:rPr>
              <a:t>      </a:t>
            </a:r>
            <a:r>
              <a:rPr lang="en-GB" sz="2400" dirty="0" smtClean="0">
                <a:latin typeface="Calibri" panose="020F0502020204030204" pitchFamily="34" charset="0"/>
              </a:rPr>
              <a:t>	can </a:t>
            </a:r>
            <a:r>
              <a:rPr lang="en-GB" sz="2400" dirty="0">
                <a:latin typeface="Calibri" panose="020F0502020204030204" pitchFamily="34" charset="0"/>
              </a:rPr>
              <a:t>one variable be used to </a:t>
            </a:r>
            <a:r>
              <a:rPr lang="en-GB" sz="2400" b="1" dirty="0">
                <a:latin typeface="Calibri" panose="020F0502020204030204" pitchFamily="34" charset="0"/>
              </a:rPr>
              <a:t>predict</a:t>
            </a:r>
            <a:r>
              <a:rPr lang="en-GB" sz="2400" dirty="0">
                <a:latin typeface="Calibri" panose="020F0502020204030204" pitchFamily="34" charset="0"/>
              </a:rPr>
              <a:t> the values of the other?</a:t>
            </a:r>
          </a:p>
          <a:p>
            <a:endParaRPr lang="en-GB" sz="2400" dirty="0"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89722" y="3444438"/>
            <a:ext cx="6412557" cy="2864882"/>
            <a:chOff x="1043608" y="3123846"/>
            <a:chExt cx="6412557" cy="28648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3608" y="3123846"/>
              <a:ext cx="2628900" cy="24955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2040" y="3142027"/>
              <a:ext cx="2524125" cy="250507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43608" y="5619396"/>
              <a:ext cx="2571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dirty="0">
                  <a:latin typeface="Calibri" panose="020F0502020204030204" pitchFamily="34" charset="0"/>
                </a:rPr>
                <a:t>Correlation = Association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9755" y="5619396"/>
              <a:ext cx="2413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dirty="0">
                  <a:latin typeface="Calibri" panose="020F0502020204030204" pitchFamily="34" charset="0"/>
                </a:rPr>
                <a:t>Regression = Prediction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74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122" y="1556793"/>
            <a:ext cx="5286375" cy="809625"/>
          </a:xfrm>
          <a:prstGeom prst="rect">
            <a:avLst/>
          </a:prstGeom>
        </p:spPr>
      </p:pic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669086" y="1335711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linear.coyote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432166" y="2069698"/>
            <a:ext cx="4552266" cy="2056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2889123" y="1724862"/>
            <a:ext cx="1758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Assumptions</a:t>
            </a:r>
          </a:p>
        </p:txBody>
      </p:sp>
      <p:cxnSp>
        <p:nvCxnSpPr>
          <p:cNvPr id="30" name="Straight Arrow Connector 29"/>
          <p:cNvCxnSpPr>
            <a:stCxn id="27" idx="1"/>
            <a:endCxn id="28" idx="3"/>
          </p:cNvCxnSpPr>
          <p:nvPr/>
        </p:nvCxnSpPr>
        <p:spPr>
          <a:xfrm flipH="1" flipV="1">
            <a:off x="4647482" y="1924917"/>
            <a:ext cx="784685" cy="247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31505" y="2227227"/>
            <a:ext cx="2803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par(</a:t>
            </a:r>
            <a:r>
              <a:rPr lang="en-GB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mfrow</a:t>
            </a:r>
            <a:r>
              <a:rPr lang="en-GB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=c(2,2))</a:t>
            </a:r>
          </a:p>
          <a:p>
            <a:r>
              <a:rPr lang="en-GB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plot(</a:t>
            </a:r>
            <a:r>
              <a:rPr lang="en-GB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linear.coyote</a:t>
            </a:r>
            <a:r>
              <a:rPr lang="en-GB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886" y="2949118"/>
            <a:ext cx="5326410" cy="386425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35560" y="3373782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+mn-lt"/>
              </a:rPr>
              <a:t>Linearity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4914" y="5325383"/>
            <a:ext cx="168507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latin typeface="+mn-lt"/>
              </a:rPr>
              <a:t>Equality of</a:t>
            </a:r>
          </a:p>
          <a:p>
            <a:pPr algn="ctr"/>
            <a:r>
              <a:rPr lang="en-GB" sz="2000" b="1" dirty="0">
                <a:latin typeface="+mn-lt"/>
              </a:rPr>
              <a:t>Variance</a:t>
            </a:r>
          </a:p>
          <a:p>
            <a:pPr algn="ctr"/>
            <a:r>
              <a:rPr lang="en-GB" sz="15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GB" sz="15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evene_test</a:t>
            </a:r>
            <a:r>
              <a:rPr lang="en-GB" sz="15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15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88056" y="5440684"/>
            <a:ext cx="115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+mn-lt"/>
              </a:rPr>
              <a:t>Outliers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16280" y="3373783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+mn-lt"/>
              </a:rPr>
              <a:t>Normality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shapiro_test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10142" y="116632"/>
            <a:ext cx="635802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C0099"/>
                </a:solidFill>
                <a:latin typeface="Calibri" panose="020F0502020204030204" pitchFamily="34" charset="0"/>
              </a:rPr>
              <a:t>The linear model perspective</a:t>
            </a:r>
          </a:p>
          <a:p>
            <a:pPr algn="ctr"/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Comparing 2 groups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43573" y="5286796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+mn-lt"/>
              </a:rPr>
              <a:t>!</a:t>
            </a:r>
            <a:endParaRPr lang="fr-FR" sz="4000" dirty="0" err="1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59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63352" y="3140968"/>
            <a:ext cx="11089232" cy="3168352"/>
          </a:xfrm>
        </p:spPr>
        <p:txBody>
          <a:bodyPr/>
          <a:lstStyle/>
          <a:p>
            <a:pPr eaLnBrk="1" hangingPunct="1"/>
            <a:r>
              <a:rPr lang="en-GB" u="sng" dirty="0" smtClean="0"/>
              <a:t>Questions</a:t>
            </a:r>
            <a:r>
              <a:rPr lang="en-GB" dirty="0" smtClean="0"/>
              <a:t>: </a:t>
            </a:r>
            <a:r>
              <a:rPr lang="en-GB" sz="2800" i="1" dirty="0" smtClean="0">
                <a:solidFill>
                  <a:schemeClr val="tx2"/>
                </a:solidFill>
              </a:rPr>
              <a:t>do </a:t>
            </a:r>
            <a:r>
              <a:rPr lang="en-GB" sz="2800" i="1" dirty="0">
                <a:solidFill>
                  <a:schemeClr val="tx2"/>
                </a:solidFill>
              </a:rPr>
              <a:t>male and female coyotes differ in size?</a:t>
            </a:r>
            <a:endParaRPr lang="en-GB" sz="2800" i="1" dirty="0" smtClean="0">
              <a:solidFill>
                <a:schemeClr val="tx2"/>
              </a:solidFill>
            </a:endParaRPr>
          </a:p>
          <a:p>
            <a:pPr lvl="1" eaLnBrk="1" hangingPunct="1"/>
            <a:r>
              <a:rPr lang="en-GB" dirty="0" smtClean="0"/>
              <a:t>does gender predict body length? </a:t>
            </a:r>
          </a:p>
          <a:p>
            <a:pPr lvl="2" eaLnBrk="1" hangingPunct="1"/>
            <a:r>
              <a:rPr lang="en-GB" u="sng" dirty="0" smtClean="0">
                <a:solidFill>
                  <a:srgbClr val="7030A0"/>
                </a:solidFill>
              </a:rPr>
              <a:t>Answer</a:t>
            </a:r>
            <a:r>
              <a:rPr lang="en-GB" dirty="0" smtClean="0">
                <a:solidFill>
                  <a:srgbClr val="7030A0"/>
                </a:solidFill>
              </a:rPr>
              <a:t>: Quite unlikely: p = 0.105</a:t>
            </a:r>
          </a:p>
          <a:p>
            <a:pPr lvl="2" eaLnBrk="1" hangingPunct="1"/>
            <a:endParaRPr lang="en-GB" dirty="0" smtClean="0">
              <a:solidFill>
                <a:srgbClr val="7030A0"/>
              </a:solidFill>
            </a:endParaRPr>
          </a:p>
          <a:p>
            <a:pPr lvl="1" eaLnBrk="1" hangingPunct="1"/>
            <a:r>
              <a:rPr lang="en-GB" dirty="0"/>
              <a:t>h</a:t>
            </a:r>
            <a:r>
              <a:rPr lang="en-GB" dirty="0" smtClean="0"/>
              <a:t>ow much of body length is predicted by gender?</a:t>
            </a:r>
          </a:p>
          <a:p>
            <a:pPr lvl="2" eaLnBrk="1" hangingPunct="1"/>
            <a:r>
              <a:rPr lang="en-GB" u="sng" dirty="0" smtClean="0">
                <a:solidFill>
                  <a:srgbClr val="7030A0"/>
                </a:solidFill>
              </a:rPr>
              <a:t>Answer</a:t>
            </a:r>
            <a:r>
              <a:rPr lang="en-GB" dirty="0" smtClean="0">
                <a:solidFill>
                  <a:srgbClr val="7030A0"/>
                </a:solidFill>
              </a:rPr>
              <a:t>: About 3% (R</a:t>
            </a:r>
            <a:r>
              <a:rPr lang="en-GB" baseline="30000" dirty="0" smtClean="0">
                <a:solidFill>
                  <a:srgbClr val="7030A0"/>
                </a:solidFill>
              </a:rPr>
              <a:t>2</a:t>
            </a:r>
            <a:r>
              <a:rPr lang="en-GB" dirty="0" smtClean="0">
                <a:solidFill>
                  <a:srgbClr val="7030A0"/>
                </a:solidFill>
              </a:rPr>
              <a:t>=0.031)</a:t>
            </a:r>
          </a:p>
          <a:p>
            <a:pPr marL="457200" lvl="1" indent="0" eaLnBrk="1" hangingPunct="1">
              <a:buNone/>
            </a:pPr>
            <a:endParaRPr lang="en-GB" sz="10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23392" y="620688"/>
            <a:ext cx="446449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u="sng" kern="0" dirty="0">
                <a:latin typeface="Calibri" panose="020F0502020204030204" pitchFamily="34" charset="0"/>
              </a:rPr>
              <a:t>Example</a:t>
            </a:r>
            <a:r>
              <a:rPr lang="en-GB" sz="4000" b="1" kern="0" dirty="0">
                <a:latin typeface="Calibri" panose="020F0502020204030204" pitchFamily="34" charset="0"/>
              </a:rPr>
              <a:t>: </a:t>
            </a:r>
            <a:r>
              <a:rPr lang="en-GB" sz="40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coyote.csv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248" y="149873"/>
            <a:ext cx="3645724" cy="28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6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69130" y="116632"/>
            <a:ext cx="9900592" cy="68703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457200" eaLnBrk="1" hangingPunct="1">
              <a:defRPr/>
            </a:pPr>
            <a:r>
              <a:rPr lang="en-GB" sz="3200" b="1" u="sng" kern="0" dirty="0" smtClean="0">
                <a:solidFill>
                  <a:srgbClr val="C00000"/>
                </a:solidFill>
                <a:latin typeface="Calibri" panose="020F0502020204030204"/>
              </a:rPr>
              <a:t>Exercises </a:t>
            </a:r>
            <a:r>
              <a:rPr lang="en-GB" sz="3200" b="1" u="sng" kern="0" dirty="0">
                <a:solidFill>
                  <a:srgbClr val="C00000"/>
                </a:solidFill>
                <a:latin typeface="Calibri" panose="020F0502020204030204"/>
              </a:rPr>
              <a:t>9</a:t>
            </a:r>
            <a:r>
              <a:rPr lang="en-GB" sz="3200" b="1" u="sng" kern="0" dirty="0" smtClean="0">
                <a:solidFill>
                  <a:srgbClr val="C00000"/>
                </a:solidFill>
                <a:latin typeface="Calibri" panose="020F0502020204030204"/>
              </a:rPr>
              <a:t> and 10</a:t>
            </a:r>
            <a:r>
              <a:rPr lang="en-GB" sz="3200" b="1" kern="0" dirty="0" smtClean="0">
                <a:solidFill>
                  <a:srgbClr val="C00000"/>
                </a:solidFill>
                <a:latin typeface="Calibri" panose="020F0502020204030204"/>
              </a:rPr>
              <a:t>: </a:t>
            </a:r>
            <a:r>
              <a:rPr lang="en-GB" sz="3000" b="1" dirty="0">
                <a:solidFill>
                  <a:srgbClr val="C00000"/>
                </a:solidFill>
                <a:latin typeface="Calibri" panose="020F0502020204030204"/>
              </a:rPr>
              <a:t>coyotes and protein expressions </a:t>
            </a:r>
            <a:endParaRPr lang="en-GB" sz="3000" b="1" u="sng" kern="0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130" y="908720"/>
            <a:ext cx="1182270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rgbClr val="CC0099"/>
                </a:solidFill>
                <a:latin typeface="Calibri" panose="020F0502020204030204"/>
              </a:rPr>
              <a:t>coyote.csv  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coyote&lt;-</a:t>
            </a:r>
            <a:r>
              <a:rPr lang="en-GB" sz="17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read_csv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("coyote.csv")</a:t>
            </a:r>
            <a:endParaRPr lang="en-GB" sz="1700" dirty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Run </a:t>
            </a:r>
            <a:r>
              <a:rPr lang="en-GB" sz="2000" dirty="0" smtClean="0">
                <a:solidFill>
                  <a:prstClr val="black"/>
                </a:solidFill>
                <a:latin typeface="Calibri" panose="020F0502020204030204"/>
              </a:rPr>
              <a:t>the t-test again 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t_test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Run the same analysis using a linear model approach 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lm()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Compare the outputs and understand the coefficients from 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lm()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Use 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summary() 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and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to explore further the analysis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Work out R</a:t>
            </a:r>
            <a:r>
              <a:rPr lang="en-GB" sz="2000" baseline="30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 from the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output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Don’t forget to </a:t>
            </a:r>
            <a:r>
              <a:rPr lang="en-GB" sz="2000" dirty="0" smtClean="0">
                <a:solidFill>
                  <a:prstClr val="black"/>
                </a:solidFill>
                <a:latin typeface="Calibri" panose="020F0502020204030204"/>
              </a:rPr>
              <a:t>check 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the assumptions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rgbClr val="CC0099"/>
                </a:solidFill>
                <a:latin typeface="Calibri" panose="020F0502020204030204"/>
              </a:rPr>
              <a:t>protein.expression.csv  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protein&lt;-</a:t>
            </a:r>
            <a:r>
              <a:rPr lang="en-GB" sz="17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read_csv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GB" sz="17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protein.expression.csv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prstClr val="black"/>
                </a:solidFill>
                <a:latin typeface="Calibri" panose="020F0502020204030204"/>
              </a:rPr>
              <a:t>Log-transformed 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the expression 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log10()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Run again the </a:t>
            </a:r>
            <a:r>
              <a:rPr lang="en-GB" sz="2000" dirty="0" err="1">
                <a:solidFill>
                  <a:prstClr val="black"/>
                </a:solidFill>
                <a:latin typeface="Calibri" panose="020F0502020204030204"/>
              </a:rPr>
              <a:t>anova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 using 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anova_test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prstClr val="black"/>
                </a:solidFill>
                <a:latin typeface="Calibri" panose="020F0502020204030204"/>
              </a:rPr>
              <a:t>Use 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lm() 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and 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summary() 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for the linear model </a:t>
            </a:r>
            <a:r>
              <a:rPr lang="en-GB" sz="2000" dirty="0" smtClean="0">
                <a:solidFill>
                  <a:prstClr val="black"/>
                </a:solidFill>
                <a:latin typeface="Calibri" panose="020F0502020204030204"/>
              </a:rPr>
              <a:t>approach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Compare the 2 outputs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prstClr val="black"/>
                </a:solidFill>
                <a:latin typeface="Calibri" panose="020F0502020204030204"/>
              </a:rPr>
              <a:t>Work </a:t>
            </a:r>
            <a:r>
              <a:rPr lang="en-GB" sz="2000" dirty="0" smtClean="0">
                <a:solidFill>
                  <a:prstClr val="black"/>
                </a:solidFill>
                <a:latin typeface="Calibri" panose="020F0502020204030204"/>
              </a:rPr>
              <a:t>out the means log10.expression for the 5 cell lines</a:t>
            </a: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Compare the outputs and understand the coefficients from 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lm()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Work out R</a:t>
            </a:r>
            <a:r>
              <a:rPr lang="en-GB" sz="2000" baseline="30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 from the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output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Don’t forget to check out the assumptions</a:t>
            </a:r>
          </a:p>
          <a:p>
            <a:pPr lvl="1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488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376" y="332656"/>
            <a:ext cx="8229600" cy="936104"/>
          </a:xfrm>
        </p:spPr>
        <p:txBody>
          <a:bodyPr/>
          <a:lstStyle/>
          <a:p>
            <a:pPr algn="l" eaLnBrk="1" hangingPunct="1"/>
            <a:r>
              <a:rPr lang="en-GB" sz="40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Exercise 10 </a:t>
            </a:r>
            <a:r>
              <a:rPr lang="en-GB" sz="4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n-GB" sz="4000" b="1" dirty="0">
                <a:solidFill>
                  <a:srgbClr val="CC0099"/>
                </a:solidFill>
                <a:latin typeface="Calibri" panose="020F0502020204030204" pitchFamily="34" charset="0"/>
              </a:rPr>
              <a:t>protein.expression.csv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7328" y="2348880"/>
            <a:ext cx="12192000" cy="2592288"/>
          </a:xfrm>
        </p:spPr>
        <p:txBody>
          <a:bodyPr/>
          <a:lstStyle/>
          <a:p>
            <a:pPr eaLnBrk="1" hangingPunct="1"/>
            <a:r>
              <a:rPr lang="en-GB" b="1" u="sng" dirty="0" smtClean="0">
                <a:latin typeface="Calibri" panose="020F0502020204030204" pitchFamily="34" charset="0"/>
              </a:rPr>
              <a:t>Questions</a:t>
            </a:r>
            <a:r>
              <a:rPr lang="en-GB" dirty="0" smtClean="0">
                <a:latin typeface="Calibri" panose="020F0502020204030204" pitchFamily="34" charset="0"/>
              </a:rPr>
              <a:t>: </a:t>
            </a:r>
            <a:r>
              <a:rPr lang="en-GB" sz="28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is there a difference in protein expression between the 5 cell lines?</a:t>
            </a:r>
          </a:p>
          <a:p>
            <a:pPr lvl="1" eaLnBrk="1" hangingPunct="1"/>
            <a:r>
              <a:rPr lang="en-GB" dirty="0">
                <a:latin typeface="Calibri" panose="020F0502020204030204" pitchFamily="34" charset="0"/>
              </a:rPr>
              <a:t>d</a:t>
            </a:r>
            <a:r>
              <a:rPr lang="en-GB" dirty="0" smtClean="0">
                <a:latin typeface="Calibri" panose="020F0502020204030204" pitchFamily="34" charset="0"/>
              </a:rPr>
              <a:t>oes cell line predict protein expression?</a:t>
            </a:r>
          </a:p>
          <a:p>
            <a:pPr lvl="1" eaLnBrk="1" hangingPunct="1"/>
            <a:r>
              <a:rPr lang="en-GB" dirty="0">
                <a:latin typeface="Calibri" panose="020F0502020204030204" pitchFamily="34" charset="0"/>
              </a:rPr>
              <a:t>h</a:t>
            </a:r>
            <a:r>
              <a:rPr lang="en-GB" dirty="0" smtClean="0">
                <a:latin typeface="Calibri" panose="020F0502020204030204" pitchFamily="34" charset="0"/>
              </a:rPr>
              <a:t>ow much of the protein expression is predicted by the cell line?</a:t>
            </a:r>
          </a:p>
          <a:p>
            <a:pPr marL="457200" lvl="1" indent="0" eaLnBrk="1" hangingPunct="1">
              <a:buNone/>
            </a:pPr>
            <a:endParaRPr lang="en-GB" sz="2000" dirty="0">
              <a:latin typeface="Calibri" panose="020F0502020204030204" pitchFamily="34" charset="0"/>
            </a:endParaRPr>
          </a:p>
          <a:p>
            <a:pPr eaLnBrk="1" hangingPunct="1"/>
            <a:endParaRPr lang="en-GB" sz="1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8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099" y="1049497"/>
            <a:ext cx="500970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anova_test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(log10.expression~line)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707" y="3036176"/>
            <a:ext cx="450475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tukey_hsd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(log10.expression~line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71" y="1759453"/>
            <a:ext cx="3833192" cy="86875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469312" y="2073301"/>
            <a:ext cx="792088" cy="4195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1" y="3789040"/>
            <a:ext cx="7132938" cy="241574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761264" y="2065681"/>
            <a:ext cx="510519" cy="4195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4802127" y="2428153"/>
            <a:ext cx="5047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+mn-lt"/>
              </a:rPr>
              <a:t>g</a:t>
            </a:r>
            <a:r>
              <a:rPr lang="en-GB" sz="2000" dirty="0" smtClean="0">
                <a:latin typeface="+mn-lt"/>
              </a:rPr>
              <a:t>eneralised </a:t>
            </a:r>
            <a:r>
              <a:rPr lang="en-GB" sz="2000" b="1" dirty="0" smtClean="0">
                <a:latin typeface="+mn-lt"/>
              </a:rPr>
              <a:t>e</a:t>
            </a:r>
            <a:r>
              <a:rPr lang="en-GB" sz="2000" dirty="0" smtClean="0">
                <a:latin typeface="+mn-lt"/>
              </a:rPr>
              <a:t>ffect </a:t>
            </a:r>
            <a:r>
              <a:rPr lang="en-GB" sz="2000" b="1" dirty="0" smtClean="0">
                <a:latin typeface="+mn-lt"/>
              </a:rPr>
              <a:t>s</a:t>
            </a:r>
            <a:r>
              <a:rPr lang="en-GB" sz="2000" dirty="0" smtClean="0">
                <a:latin typeface="+mn-lt"/>
              </a:rPr>
              <a:t>ize (Eta squared </a:t>
            </a:r>
            <a:r>
              <a:rPr lang="en-US" sz="2000" dirty="0">
                <a:solidFill>
                  <a:prstClr val="black"/>
                </a:solidFill>
              </a:rPr>
              <a:t>η</a:t>
            </a:r>
            <a:r>
              <a:rPr lang="en-US" sz="2000" baseline="30000" dirty="0">
                <a:solidFill>
                  <a:prstClr val="black"/>
                </a:solidFill>
              </a:rPr>
              <a:t>2</a:t>
            </a:r>
            <a:r>
              <a:rPr lang="en-GB" sz="2000" dirty="0" smtClean="0">
                <a:latin typeface="+mn-lt"/>
              </a:rPr>
              <a:t>) = R</a:t>
            </a:r>
            <a:r>
              <a:rPr lang="en-GB" sz="2000" baseline="30000" dirty="0" smtClean="0">
                <a:latin typeface="+mn-lt"/>
              </a:rPr>
              <a:t>2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ish</a:t>
            </a:r>
            <a:endParaRPr lang="en-GB" sz="2000" dirty="0" smtClean="0">
              <a:latin typeface="+mn-lt"/>
            </a:endParaRPr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 flipV="1">
            <a:off x="4302263" y="2428154"/>
            <a:ext cx="499864" cy="200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293848" y="3826448"/>
            <a:ext cx="818376" cy="237834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124053" y="3101143"/>
            <a:ext cx="2295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+mn-lt"/>
              </a:rPr>
              <a:t>Tukey correction</a:t>
            </a:r>
            <a:endParaRPr lang="fr-FR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63352" y="169052"/>
            <a:ext cx="11737304" cy="67768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Exercise 10</a:t>
            </a:r>
            <a:r>
              <a:rPr lang="en-GB" sz="4000" b="1" u="sng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GB" sz="4000" b="1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n-GB" sz="40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protein.expression.csv</a:t>
            </a:r>
            <a:r>
              <a:rPr lang="en-GB" sz="4000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GB" sz="4000" b="1" kern="0" dirty="0">
                <a:latin typeface="Calibri" panose="020F0502020204030204" pitchFamily="34" charset="0"/>
              </a:rPr>
              <a:t>-</a:t>
            </a:r>
            <a:r>
              <a:rPr lang="en-GB" sz="4000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GB" sz="4000" b="1" i="1" kern="0" dirty="0">
                <a:latin typeface="Calibri" panose="020F050202020403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30126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52" y="1101515"/>
            <a:ext cx="776687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linear.protein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</a:t>
            </a:r>
            <a:r>
              <a:rPr lang="en-GB" sz="1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(log10.expression~line, data=protein)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61" y="3812436"/>
            <a:ext cx="5092138" cy="2916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2132856"/>
            <a:ext cx="4921699" cy="752804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647728" y="6440896"/>
            <a:ext cx="792088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363461" y="2219309"/>
            <a:ext cx="792088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191344" y="3462680"/>
            <a:ext cx="335540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linear.protein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3352" y="1743632"/>
            <a:ext cx="307968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linear.protein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9344" y="2483136"/>
            <a:ext cx="542328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(log10.expression~line,data=protein)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120" y="3068960"/>
            <a:ext cx="4536504" cy="89034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27132" y="4959604"/>
            <a:ext cx="692404" cy="9176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72114" y="207334"/>
            <a:ext cx="11224485" cy="67768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Exercise 10</a:t>
            </a:r>
            <a:r>
              <a:rPr lang="en-GB" sz="3600" b="1" u="sng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GB" sz="3600" b="1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n-GB" sz="36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protein.expression.csv </a:t>
            </a:r>
            <a:r>
              <a:rPr lang="en-GB" sz="3600" b="1" kern="0" dirty="0">
                <a:latin typeface="Calibri" panose="020F0502020204030204" pitchFamily="34" charset="0"/>
              </a:rPr>
              <a:t>-</a:t>
            </a:r>
            <a:r>
              <a:rPr lang="en-GB" sz="3600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GB" sz="3600" b="1" i="1" kern="0" dirty="0">
                <a:latin typeface="Calibri" panose="020F0502020204030204" pitchFamily="34" charset="0"/>
              </a:rPr>
              <a:t>Answers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174080" y="3462680"/>
            <a:ext cx="4466536" cy="4966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05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1774" y="3438159"/>
            <a:ext cx="542328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(log10.expression~line,data=protein)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63" y="3840215"/>
            <a:ext cx="4365773" cy="8568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43505" y="5695527"/>
            <a:ext cx="294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u="sng" dirty="0">
                <a:latin typeface="+mn-lt"/>
              </a:rPr>
              <a:t>Example</a:t>
            </a:r>
            <a:r>
              <a:rPr lang="en-GB" sz="1800" dirty="0">
                <a:latin typeface="+mn-lt"/>
              </a:rPr>
              <a:t>:</a:t>
            </a:r>
          </a:p>
          <a:p>
            <a:r>
              <a:rPr lang="en-GB" sz="1800" dirty="0">
                <a:latin typeface="+mn-lt"/>
              </a:rPr>
              <a:t>Line B = -0.03-0.25 = -0.28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786" y="2556768"/>
            <a:ext cx="3759703" cy="20963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52932" y="1385620"/>
            <a:ext cx="151195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+mn-lt"/>
              </a:rPr>
              <a:t>Model</a:t>
            </a:r>
          </a:p>
        </p:txBody>
      </p:sp>
      <p:cxnSp>
        <p:nvCxnSpPr>
          <p:cNvPr id="8" name="Straight Arrow Connector 7"/>
          <p:cNvCxnSpPr>
            <a:stCxn id="20" idx="2"/>
          </p:cNvCxnSpPr>
          <p:nvPr/>
        </p:nvCxnSpPr>
        <p:spPr>
          <a:xfrm flipH="1">
            <a:off x="7416828" y="2062729"/>
            <a:ext cx="1692080" cy="1631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0" idx="2"/>
          </p:cNvCxnSpPr>
          <p:nvPr/>
        </p:nvCxnSpPr>
        <p:spPr>
          <a:xfrm flipH="1">
            <a:off x="8136908" y="2062729"/>
            <a:ext cx="972000" cy="1919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0" idx="2"/>
          </p:cNvCxnSpPr>
          <p:nvPr/>
        </p:nvCxnSpPr>
        <p:spPr>
          <a:xfrm flipH="1">
            <a:off x="8856988" y="2062729"/>
            <a:ext cx="251920" cy="1734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0" idx="2"/>
          </p:cNvCxnSpPr>
          <p:nvPr/>
        </p:nvCxnSpPr>
        <p:spPr>
          <a:xfrm>
            <a:off x="9108908" y="2062728"/>
            <a:ext cx="252028" cy="1262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2"/>
          </p:cNvCxnSpPr>
          <p:nvPr/>
        </p:nvCxnSpPr>
        <p:spPr>
          <a:xfrm>
            <a:off x="9108908" y="2062729"/>
            <a:ext cx="972216" cy="1487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http://latex.codecogs.com/png.latex?%5Cdpi%7B200%7D%20%5Cfn_jvn%20%5Ctext%7BExpression%7D%3D%20-0.03144%20&amp;plus;%20%5Cleft%28%5Cbegin%7Barray%7D%7Bc%7D0%5C%5C-0.25025%5C%5C-0.07500%5C%5C0.30549%5C%5C0.13328%5Cend%7Barray%7D%5Cright%29%5Cleft%28%5Cbegin%7Barray%7D%7Bc%7D%5Ctext%7BLine%20A%7D%5C%5C%5Ctext%7BLine%20B%7D%5C%5C%5Ctext%7BLine%20C%7D%5C%5C%5Ctext%7BLine%20D%7D%5C%5C%5Ctext%7BLine%20E%7D%5Cend%7Barray%7D%5Cright%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97" y="5517232"/>
            <a:ext cx="5291648" cy="122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946972" y="4861915"/>
            <a:ext cx="3812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+mn-lt"/>
              </a:rPr>
              <a:t>Expression= </a:t>
            </a:r>
            <a:r>
              <a:rPr lang="el-GR" sz="2400" b="1" dirty="0">
                <a:latin typeface="+mn-lt"/>
              </a:rPr>
              <a:t>β</a:t>
            </a:r>
            <a:r>
              <a:rPr lang="en-GB" sz="2400" b="1" baseline="-25000" dirty="0">
                <a:latin typeface="+mn-lt"/>
              </a:rPr>
              <a:t>0</a:t>
            </a:r>
            <a:r>
              <a:rPr lang="en-GB" sz="2400" b="1" dirty="0">
                <a:latin typeface="+mn-lt"/>
              </a:rPr>
              <a:t> + </a:t>
            </a:r>
            <a:r>
              <a:rPr lang="el-GR" sz="2400" b="1" dirty="0">
                <a:latin typeface="+mn-lt"/>
              </a:rPr>
              <a:t>β</a:t>
            </a:r>
            <a:r>
              <a:rPr lang="en-GB" sz="2400" b="1" baseline="-25000" dirty="0">
                <a:latin typeface="+mn-lt"/>
              </a:rPr>
              <a:t>1</a:t>
            </a:r>
            <a:r>
              <a:rPr lang="en-GB" sz="2400" b="1" dirty="0">
                <a:latin typeface="+mn-lt"/>
              </a:rPr>
              <a:t>*Line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3863752" y="5330826"/>
            <a:ext cx="72008" cy="618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799856" y="5323580"/>
            <a:ext cx="360040" cy="193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53632" y="243526"/>
            <a:ext cx="10926944" cy="67768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Exercise 10</a:t>
            </a:r>
            <a:r>
              <a:rPr lang="en-GB" sz="4000" b="1" u="sng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GB" sz="4000" b="1" u="sng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</a:t>
            </a:r>
            <a:r>
              <a:rPr lang="en-GB" sz="4000" b="1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GB" sz="40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protein.expression.csv</a:t>
            </a:r>
            <a:r>
              <a:rPr lang="en-GB" sz="4000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GB" sz="4000" b="1" kern="0" dirty="0">
                <a:latin typeface="Calibri" panose="020F0502020204030204" pitchFamily="34" charset="0"/>
              </a:rPr>
              <a:t>-</a:t>
            </a:r>
            <a:r>
              <a:rPr lang="en-GB" sz="4000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GB" sz="4000" b="1" i="1" kern="0" dirty="0">
                <a:latin typeface="Calibri" panose="020F0502020204030204" pitchFamily="34" charset="0"/>
              </a:rPr>
              <a:t>Answers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347" y="1892551"/>
            <a:ext cx="3228975" cy="14192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8619" y="1046647"/>
            <a:ext cx="408958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(line) %&gt;%</a:t>
            </a: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summarise(mean=mean(log10.expression))</a:t>
            </a:r>
            <a:endParaRPr lang="en-GB" sz="12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1362" y="1010623"/>
            <a:ext cx="2293819" cy="1364098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507751" y="1921880"/>
            <a:ext cx="1054030" cy="12910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6243127" y="1002328"/>
            <a:ext cx="1054030" cy="13842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293604" y="4209922"/>
            <a:ext cx="4593732" cy="51985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3287688" y="5460900"/>
            <a:ext cx="2808312" cy="139709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9696400" y="5949281"/>
            <a:ext cx="648072" cy="432047"/>
          </a:xfrm>
          <a:prstGeom prst="roundRect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ounded Rectangle 29"/>
          <p:cNvSpPr/>
          <p:nvPr/>
        </p:nvSpPr>
        <p:spPr>
          <a:xfrm>
            <a:off x="4941361" y="1502344"/>
            <a:ext cx="2355795" cy="206329"/>
          </a:xfrm>
          <a:prstGeom prst="roundRect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672064" y="1708673"/>
            <a:ext cx="3024336" cy="4240608"/>
          </a:xfrm>
          <a:prstGeom prst="straightConnector1">
            <a:avLst/>
          </a:prstGeom>
          <a:ln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1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767408" y="1266273"/>
            <a:ext cx="294183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mfrow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=c(2,2))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linear.protein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14362" y="3068960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+mn-lt"/>
              </a:rPr>
              <a:t>Linearity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3716" y="5020561"/>
            <a:ext cx="168507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latin typeface="+mn-lt"/>
              </a:rPr>
              <a:t>Equality of</a:t>
            </a:r>
          </a:p>
          <a:p>
            <a:pPr algn="ctr"/>
            <a:r>
              <a:rPr lang="en-GB" sz="2000" b="1" dirty="0">
                <a:latin typeface="+mn-lt"/>
              </a:rPr>
              <a:t>Variance</a:t>
            </a:r>
          </a:p>
          <a:p>
            <a:pPr algn="ctr"/>
            <a:r>
              <a:rPr lang="en-GB" sz="15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GB" sz="15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evene_test</a:t>
            </a:r>
            <a:r>
              <a:rPr lang="en-GB" sz="15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15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35592" y="5207869"/>
            <a:ext cx="115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+mn-lt"/>
              </a:rPr>
              <a:t>Outliers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63817" y="3140968"/>
            <a:ext cx="1912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+mn-lt"/>
              </a:rPr>
              <a:t>Normality</a:t>
            </a:r>
          </a:p>
          <a:p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hapiro_test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933" y="827584"/>
            <a:ext cx="2853123" cy="15933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308" y="2564904"/>
            <a:ext cx="5891563" cy="3888432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35360" y="138118"/>
            <a:ext cx="10945216" cy="67768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Exercise </a:t>
            </a:r>
            <a:r>
              <a:rPr lang="en-GB" sz="4000" b="1" u="sng" dirty="0" smtClean="0">
                <a:solidFill>
                  <a:srgbClr val="C00000"/>
                </a:solidFill>
                <a:latin typeface="Calibri" panose="020F0502020204030204" pitchFamily="34" charset="0"/>
              </a:rPr>
              <a:t>10</a:t>
            </a:r>
            <a:r>
              <a:rPr lang="en-GB" sz="4000" b="1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n-GB" sz="40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protein.expression.csv</a:t>
            </a:r>
            <a:r>
              <a:rPr lang="en-GB" sz="4000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GB" sz="4000" b="1" kern="0" dirty="0">
                <a:latin typeface="Calibri" panose="020F0502020204030204" pitchFamily="34" charset="0"/>
              </a:rPr>
              <a:t>-</a:t>
            </a:r>
            <a:r>
              <a:rPr lang="en-GB" sz="4000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GB" sz="4000" b="1" i="1" kern="0" dirty="0">
                <a:latin typeface="Calibri" panose="020F0502020204030204" pitchFamily="34" charset="0"/>
              </a:rPr>
              <a:t>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92448" y="5061378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+mn-lt"/>
              </a:rPr>
              <a:t>!</a:t>
            </a:r>
            <a:endParaRPr lang="fr-FR" sz="4000" dirty="0" err="1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920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65" y="5387340"/>
            <a:ext cx="5715654" cy="48090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280" y="5016256"/>
            <a:ext cx="3335132" cy="7890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8961" y="1010209"/>
            <a:ext cx="762901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linear.protein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</a:t>
            </a:r>
            <a:r>
              <a:rPr lang="en-GB" sz="1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(log10.expression~line,data=protein)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linear.protein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734" y="1700325"/>
            <a:ext cx="4286552" cy="245509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259238" y="5403568"/>
            <a:ext cx="1164354" cy="46467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1751742" y="6033482"/>
            <a:ext cx="7064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2.691 + 6.046 = 8.737:  total amount of variance in the data</a:t>
            </a:r>
          </a:p>
          <a:p>
            <a:r>
              <a:rPr lang="en-GB" sz="2000" dirty="0">
                <a:latin typeface="+mn-lt"/>
              </a:rPr>
              <a:t>Proportion explained by gender: 2.691/8.737 = </a:t>
            </a:r>
            <a:r>
              <a:rPr lang="en-GB" sz="2000" b="1" dirty="0">
                <a:latin typeface="+mn-lt"/>
              </a:rPr>
              <a:t>0.308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1986" y="2852936"/>
            <a:ext cx="3932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+mn-lt"/>
              </a:rPr>
              <a:t>Proportion of variance explained </a:t>
            </a:r>
          </a:p>
          <a:p>
            <a:r>
              <a:rPr lang="en-GB" sz="2000" dirty="0">
                <a:latin typeface="+mn-lt"/>
              </a:rPr>
              <a:t>by cell lines: 31%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928490" y="3186685"/>
            <a:ext cx="592004" cy="3600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2255798" y="3803910"/>
            <a:ext cx="1152128" cy="18384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79934" y="3546726"/>
            <a:ext cx="4344258" cy="369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585699" y="3616166"/>
            <a:ext cx="601145" cy="2477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7080334" y="6331006"/>
            <a:ext cx="720080" cy="3600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94214" y="206050"/>
            <a:ext cx="10714354" cy="67768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Exercise 10</a:t>
            </a:r>
            <a:r>
              <a:rPr lang="en-GB" sz="4000" b="1" u="sng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GB" sz="4000" b="1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n-GB" sz="40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protein.expression.csv</a:t>
            </a:r>
            <a:r>
              <a:rPr lang="en-GB" sz="4000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GB" sz="4000" b="1" kern="0" dirty="0">
                <a:latin typeface="Calibri" panose="020F0502020204030204" pitchFamily="34" charset="0"/>
              </a:rPr>
              <a:t>-</a:t>
            </a:r>
            <a:r>
              <a:rPr lang="en-GB" sz="4000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GB" sz="4000" b="1" i="1" kern="0" dirty="0">
                <a:latin typeface="Calibri" panose="020F0502020204030204" pitchFamily="34" charset="0"/>
              </a:rPr>
              <a:t>Answers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360" y="4308263"/>
            <a:ext cx="735329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anova_test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(log10.expression~line, </a:t>
            </a:r>
            <a:r>
              <a:rPr lang="en-GB" sz="1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detailed = TRUE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81705" y="4941168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 smtClean="0">
                <a:solidFill>
                  <a:srgbClr val="00B0F0"/>
                </a:solidFill>
                <a:latin typeface="+mn-lt"/>
              </a:rPr>
              <a:t>SSn</a:t>
            </a:r>
            <a:endParaRPr lang="fr-FR" sz="1600" b="1" dirty="0" err="1" smtClean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27476" y="5451173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 smtClean="0">
                <a:solidFill>
                  <a:srgbClr val="00B0F0"/>
                </a:solidFill>
                <a:latin typeface="+mn-lt"/>
              </a:rPr>
              <a:t>SSd</a:t>
            </a:r>
            <a:endParaRPr lang="fr-FR" sz="1600" b="1" dirty="0" err="1" smtClean="0">
              <a:solidFill>
                <a:srgbClr val="00B0F0"/>
              </a:solidFill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475827" y="5207418"/>
            <a:ext cx="231839" cy="88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546131" y="5490486"/>
            <a:ext cx="204009" cy="129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453734" y="5201396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B0F0"/>
                </a:solidFill>
                <a:latin typeface="+mn-lt"/>
              </a:rPr>
              <a:t>+</a:t>
            </a:r>
            <a:endParaRPr lang="fr-FR" sz="2000" dirty="0" err="1" smtClean="0">
              <a:solidFill>
                <a:srgbClr val="00B0F0"/>
              </a:solidFill>
              <a:latin typeface="+mn-lt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9566784" y="5598850"/>
            <a:ext cx="43204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4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19336" y="1916832"/>
            <a:ext cx="11953328" cy="4525963"/>
          </a:xfrm>
        </p:spPr>
        <p:txBody>
          <a:bodyPr/>
          <a:lstStyle/>
          <a:p>
            <a:pPr eaLnBrk="1" hangingPunct="1"/>
            <a:r>
              <a:rPr lang="en-GB" b="1" u="sng" dirty="0" smtClean="0">
                <a:latin typeface="Calibri" panose="020F0502020204030204" pitchFamily="34" charset="0"/>
              </a:rPr>
              <a:t>Questions</a:t>
            </a:r>
            <a:r>
              <a:rPr lang="en-GB" dirty="0" smtClean="0">
                <a:latin typeface="Calibri" panose="020F0502020204030204" pitchFamily="34" charset="0"/>
              </a:rPr>
              <a:t>: </a:t>
            </a:r>
            <a:r>
              <a:rPr lang="en-GB" sz="28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is there a difference in protein expression between the 5 cell lines?</a:t>
            </a:r>
          </a:p>
          <a:p>
            <a:pPr lvl="1" eaLnBrk="1" hangingPunct="1"/>
            <a:r>
              <a:rPr lang="en-GB" dirty="0">
                <a:latin typeface="Calibri" panose="020F0502020204030204" pitchFamily="34" charset="0"/>
              </a:rPr>
              <a:t>d</a:t>
            </a:r>
            <a:r>
              <a:rPr lang="en-GB" dirty="0" smtClean="0">
                <a:latin typeface="Calibri" panose="020F0502020204030204" pitchFamily="34" charset="0"/>
              </a:rPr>
              <a:t>oes cell line predict protein expression?</a:t>
            </a:r>
          </a:p>
          <a:p>
            <a:pPr lvl="2" eaLnBrk="1" hangingPunct="1"/>
            <a:r>
              <a:rPr lang="en-GB" u="sng" dirty="0" smtClean="0">
                <a:solidFill>
                  <a:srgbClr val="7030A0"/>
                </a:solidFill>
                <a:latin typeface="Calibri" panose="020F0502020204030204" pitchFamily="34" charset="0"/>
              </a:rPr>
              <a:t>Answer:</a:t>
            </a:r>
            <a:r>
              <a:rPr lang="en-GB" dirty="0" smtClean="0">
                <a:solidFill>
                  <a:srgbClr val="7030A0"/>
                </a:solidFill>
                <a:latin typeface="Calibri" panose="020F0502020204030204" pitchFamily="34" charset="0"/>
              </a:rPr>
              <a:t> Yes p=1.78e-05</a:t>
            </a:r>
          </a:p>
          <a:p>
            <a:pPr lvl="2" eaLnBrk="1" hangingPunct="1"/>
            <a:endParaRPr lang="en-GB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lvl="1" eaLnBrk="1" hangingPunct="1"/>
            <a:r>
              <a:rPr lang="en-GB" dirty="0">
                <a:latin typeface="Calibri" panose="020F0502020204030204" pitchFamily="34" charset="0"/>
              </a:rPr>
              <a:t>h</a:t>
            </a:r>
            <a:r>
              <a:rPr lang="en-GB" dirty="0" smtClean="0">
                <a:latin typeface="Calibri" panose="020F0502020204030204" pitchFamily="34" charset="0"/>
              </a:rPr>
              <a:t>ow much of the protein expression is predicted by the cell line?</a:t>
            </a:r>
          </a:p>
          <a:p>
            <a:pPr lvl="2" eaLnBrk="1" hangingPunct="1"/>
            <a:r>
              <a:rPr lang="en-GB" u="sng" dirty="0" smtClean="0">
                <a:solidFill>
                  <a:srgbClr val="7030A0"/>
                </a:solidFill>
                <a:latin typeface="Calibri" panose="020F0502020204030204" pitchFamily="34" charset="0"/>
              </a:rPr>
              <a:t>Answer</a:t>
            </a:r>
            <a:r>
              <a:rPr lang="en-GB" dirty="0" smtClean="0">
                <a:solidFill>
                  <a:srgbClr val="7030A0"/>
                </a:solidFill>
                <a:latin typeface="Calibri" panose="020F0502020204030204" pitchFamily="34" charset="0"/>
              </a:rPr>
              <a:t>: About 31% </a:t>
            </a:r>
            <a:r>
              <a:rPr lang="en-GB" dirty="0">
                <a:solidFill>
                  <a:srgbClr val="7030A0"/>
                </a:solidFill>
                <a:latin typeface="Calibri" panose="020F0502020204030204" pitchFamily="34" charset="0"/>
              </a:rPr>
              <a:t>(</a:t>
            </a:r>
            <a:r>
              <a:rPr lang="en-GB" dirty="0" smtClean="0">
                <a:solidFill>
                  <a:srgbClr val="7030A0"/>
                </a:solidFill>
                <a:latin typeface="Calibri" panose="020F0502020204030204" pitchFamily="34" charset="0"/>
              </a:rPr>
              <a:t>R</a:t>
            </a:r>
            <a:r>
              <a:rPr lang="en-GB" baseline="30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2</a:t>
            </a:r>
            <a:r>
              <a:rPr lang="en-GB" dirty="0" smtClean="0">
                <a:solidFill>
                  <a:srgbClr val="7030A0"/>
                </a:solidFill>
                <a:latin typeface="Calibri" panose="020F0502020204030204" pitchFamily="34" charset="0"/>
              </a:rPr>
              <a:t>=0.308)</a:t>
            </a:r>
            <a:endParaRPr lang="en-GB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lvl="1" eaLnBrk="1" hangingPunct="1"/>
            <a:endParaRPr lang="en-GB" dirty="0" smtClean="0">
              <a:latin typeface="Calibri" panose="020F0502020204030204" pitchFamily="34" charset="0"/>
            </a:endParaRPr>
          </a:p>
          <a:p>
            <a:pPr marL="457200" lvl="1" indent="0" eaLnBrk="1" hangingPunct="1">
              <a:buNone/>
            </a:pPr>
            <a:endParaRPr lang="en-GB" sz="2000" dirty="0">
              <a:latin typeface="Calibri" panose="020F0502020204030204" pitchFamily="34" charset="0"/>
            </a:endParaRPr>
          </a:p>
          <a:p>
            <a:pPr eaLnBrk="1" hangingPunct="1"/>
            <a:endParaRPr lang="en-GB" sz="1000" b="1" dirty="0">
              <a:latin typeface="Calibri" panose="020F050202020403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260648"/>
            <a:ext cx="8229600" cy="936104"/>
          </a:xfrm>
        </p:spPr>
        <p:txBody>
          <a:bodyPr/>
          <a:lstStyle/>
          <a:p>
            <a:pPr algn="l" eaLnBrk="1" hangingPunct="1"/>
            <a:r>
              <a:rPr lang="en-GB" sz="40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Exercise </a:t>
            </a:r>
            <a:r>
              <a:rPr lang="en-GB" sz="4000" b="1" u="sng" dirty="0" smtClean="0">
                <a:solidFill>
                  <a:srgbClr val="C00000"/>
                </a:solidFill>
                <a:latin typeface="Calibri" panose="020F0502020204030204" pitchFamily="34" charset="0"/>
              </a:rPr>
              <a:t>10 </a:t>
            </a:r>
            <a:r>
              <a:rPr lang="en-GB" sz="4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n-GB" sz="4000" b="1" dirty="0">
                <a:solidFill>
                  <a:srgbClr val="CC0099"/>
                </a:solidFill>
                <a:latin typeface="Calibri" panose="020F0502020204030204" pitchFamily="34" charset="0"/>
              </a:rPr>
              <a:t>protein.expression.csv</a:t>
            </a:r>
          </a:p>
        </p:txBody>
      </p:sp>
    </p:spTree>
    <p:extLst>
      <p:ext uri="{BB962C8B-B14F-4D97-AF65-F5344CB8AC3E}">
        <p14:creationId xmlns:p14="http://schemas.microsoft.com/office/powerpoint/2010/main" val="27066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747" y="4076084"/>
            <a:ext cx="2544453" cy="7930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344" y="1229266"/>
            <a:ext cx="1101722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Linear regression models the dependence between 2 variables: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	a </a:t>
            </a:r>
            <a:r>
              <a:rPr lang="en-GB" sz="2400" b="1" dirty="0">
                <a:latin typeface="Calibri" panose="020F0502020204030204" pitchFamily="34" charset="0"/>
              </a:rPr>
              <a:t>dependent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b="1" dirty="0">
                <a:latin typeface="Calibri" panose="020F0502020204030204" pitchFamily="34" charset="0"/>
              </a:rPr>
              <a:t>y</a:t>
            </a:r>
            <a:r>
              <a:rPr lang="en-GB" sz="2400" dirty="0">
                <a:latin typeface="Calibri" panose="020F0502020204030204" pitchFamily="34" charset="0"/>
              </a:rPr>
              <a:t> and a </a:t>
            </a:r>
            <a:r>
              <a:rPr lang="en-GB" sz="2400" b="1" dirty="0">
                <a:latin typeface="Calibri" panose="020F0502020204030204" pitchFamily="34" charset="0"/>
              </a:rPr>
              <a:t>independent x</a:t>
            </a:r>
            <a:r>
              <a:rPr lang="en-GB" sz="2400" dirty="0">
                <a:latin typeface="Calibri" panose="020F0502020204030204" pitchFamily="34" charset="0"/>
              </a:rPr>
              <a:t>.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</a:rPr>
              <a:t>Causality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CC0099"/>
                </a:solidFill>
                <a:latin typeface="Calibri" panose="020F0502020204030204" pitchFamily="34" charset="0"/>
              </a:rPr>
              <a:t>Model(x) = y</a:t>
            </a:r>
          </a:p>
          <a:p>
            <a:endParaRPr lang="en-GB" sz="2400" dirty="0">
              <a:latin typeface="+mn-lt"/>
            </a:endParaRPr>
          </a:p>
          <a:p>
            <a:endParaRPr lang="en-GB" sz="2400" dirty="0">
              <a:latin typeface="+mn-lt"/>
            </a:endParaRPr>
          </a:p>
          <a:p>
            <a:endParaRPr lang="en-GB" sz="2400" dirty="0">
              <a:latin typeface="+mn-lt"/>
            </a:endParaRPr>
          </a:p>
          <a:p>
            <a:r>
              <a:rPr lang="en-GB" sz="3200" dirty="0">
                <a:latin typeface="+mn-lt"/>
              </a:rPr>
              <a:t>               </a:t>
            </a:r>
            <a:endParaRPr lang="en-GB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u="sng" dirty="0">
                <a:latin typeface="Calibri" panose="020F0502020204030204" pitchFamily="34" charset="0"/>
              </a:rPr>
              <a:t>In R</a:t>
            </a:r>
            <a:r>
              <a:rPr lang="en-GB" sz="2400" dirty="0">
                <a:latin typeface="Calibri" panose="020F0502020204030204" pitchFamily="34" charset="0"/>
              </a:rPr>
              <a:t>:</a:t>
            </a:r>
          </a:p>
          <a:p>
            <a:r>
              <a:rPr lang="en-GB" sz="2400" dirty="0">
                <a:latin typeface="Calibri" panose="020F0502020204030204" pitchFamily="34" charset="0"/>
              </a:rPr>
              <a:t>Correlation</a:t>
            </a:r>
            <a:r>
              <a:rPr lang="en-GB" sz="2400" dirty="0">
                <a:latin typeface="+mn-lt"/>
              </a:rPr>
              <a:t>: </a:t>
            </a:r>
            <a:r>
              <a:rPr lang="en-GB" sz="2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GB" sz="2400" dirty="0">
                <a:latin typeface="Calibri" panose="020F0502020204030204" pitchFamily="34" charset="0"/>
              </a:rPr>
              <a:t>Linear regression</a:t>
            </a:r>
            <a:r>
              <a:rPr lang="en-GB" sz="2400" dirty="0">
                <a:latin typeface="+mn-lt"/>
              </a:rPr>
              <a:t>: 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lm()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1544" y="3428011"/>
            <a:ext cx="1291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  <a:latin typeface="+mn-lt"/>
              </a:rPr>
              <a:t>response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4010" y="3276023"/>
            <a:ext cx="1291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  <a:latin typeface="+mn-lt"/>
              </a:rPr>
              <a:t>predictor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591944" y="3676133"/>
            <a:ext cx="360040" cy="615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43672" y="3772083"/>
            <a:ext cx="279412" cy="520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622" y="2669013"/>
            <a:ext cx="2746895" cy="2726164"/>
          </a:xfrm>
          <a:prstGeom prst="rect">
            <a:avLst/>
          </a:prstGeom>
        </p:spPr>
      </p:pic>
      <p:sp>
        <p:nvSpPr>
          <p:cNvPr id="10" name="Right Bracket 9"/>
          <p:cNvSpPr/>
          <p:nvPr/>
        </p:nvSpPr>
        <p:spPr>
          <a:xfrm rot="5400000">
            <a:off x="4566496" y="4223184"/>
            <a:ext cx="144016" cy="1080120"/>
          </a:xfrm>
          <a:prstGeom prst="rightBracket">
            <a:avLst/>
          </a:prstGeom>
          <a:ln w="28575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287417" y="4838680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CC0099"/>
                </a:solidFill>
                <a:latin typeface="+mn-lt"/>
              </a:rPr>
              <a:t>Model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81200" y="180402"/>
            <a:ext cx="8229600" cy="58430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Simple linear model</a:t>
            </a:r>
          </a:p>
        </p:txBody>
      </p:sp>
    </p:spTree>
    <p:extLst>
      <p:ext uri="{BB962C8B-B14F-4D97-AF65-F5344CB8AC3E}">
        <p14:creationId xmlns:p14="http://schemas.microsoft.com/office/powerpoint/2010/main" val="146113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Two-way Analysis of Variance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63352" y="1251794"/>
            <a:ext cx="11593288" cy="56646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Example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goggles.csv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The ‘beer-goggle’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effect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Study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effects of alcohol on mate selection in night-clubs.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Pool of independent judges scored the levels of attractiveness of the person that the participant was chatting up at the end of the evening.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Question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is subjective perception of physical attractiveness affected by alcohol consumption?</a:t>
            </a:r>
          </a:p>
          <a:p>
            <a:pPr marL="1143000" marR="0" lvl="2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Attractiveness on a scale from 0 to 100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goggles&lt;-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read_csv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("goggles.csv")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head(goggles)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082" y="1124744"/>
            <a:ext cx="3818542" cy="1728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800" y="5157192"/>
            <a:ext cx="254317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5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71" y="1888499"/>
            <a:ext cx="4549534" cy="1051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973" y="1215966"/>
            <a:ext cx="641393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 %&gt;%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anova_test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attractiveness~alcohol+gender+alcohol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*gender)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7371" y="3202668"/>
            <a:ext cx="845455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linear.goggles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</a:t>
            </a:r>
            <a:r>
              <a:rPr lang="en-GB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attractiveness~alcohol+gender+alcohol</a:t>
            </a:r>
            <a:r>
              <a:rPr lang="en-GB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gender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,data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=goggles)</a:t>
            </a:r>
          </a:p>
          <a:p>
            <a:r>
              <a:rPr lang="en-GB" sz="1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linear.goggles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21" y="3776354"/>
            <a:ext cx="4886325" cy="14573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45180" y="4301389"/>
            <a:ext cx="546890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539177" y="3477496"/>
            <a:ext cx="4815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C00000"/>
                </a:solidFill>
                <a:latin typeface="+mn-lt"/>
              </a:rPr>
              <a:t>(3332.3+168.7+1978.1)/(3332.3+168.7+1978.1+3487.5) = 0.611</a:t>
            </a:r>
          </a:p>
          <a:p>
            <a:pPr algn="ctr"/>
            <a:r>
              <a:rPr lang="en-GB" sz="1400" b="1" dirty="0">
                <a:solidFill>
                  <a:srgbClr val="C00000"/>
                </a:solidFill>
                <a:latin typeface="+mn-lt"/>
              </a:rPr>
              <a:t>R</a:t>
            </a:r>
            <a:r>
              <a:rPr lang="en-GB" sz="1400" b="1" baseline="30000" dirty="0">
                <a:solidFill>
                  <a:srgbClr val="C00000"/>
                </a:solidFill>
                <a:latin typeface="+mn-lt"/>
              </a:rPr>
              <a:t>2</a:t>
            </a:r>
            <a:r>
              <a:rPr lang="en-GB" sz="1400" b="1" dirty="0">
                <a:solidFill>
                  <a:srgbClr val="C00000"/>
                </a:solidFill>
                <a:latin typeface="+mn-lt"/>
              </a:rPr>
              <a:t> = 61%</a:t>
            </a:r>
          </a:p>
        </p:txBody>
      </p:sp>
      <p:cxnSp>
        <p:nvCxnSpPr>
          <p:cNvPr id="12" name="Straight Arrow Connector 11"/>
          <p:cNvCxnSpPr>
            <a:stCxn id="5" idx="3"/>
          </p:cNvCxnSpPr>
          <p:nvPr/>
        </p:nvCxnSpPr>
        <p:spPr>
          <a:xfrm flipV="1">
            <a:off x="3692071" y="3827481"/>
            <a:ext cx="3839667" cy="797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313" y="4757588"/>
            <a:ext cx="2837421" cy="18397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17511" y="3698756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C0099"/>
                </a:solidFill>
                <a:latin typeface="+mn-lt"/>
              </a:rPr>
              <a:t>Model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464369" y="4208402"/>
            <a:ext cx="2145515" cy="1164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896417" y="4208401"/>
            <a:ext cx="1713467" cy="1107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8379023" y="4208402"/>
            <a:ext cx="1230861" cy="1164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814465" y="4208401"/>
            <a:ext cx="795419" cy="1107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9242453" y="4208402"/>
            <a:ext cx="367431" cy="1269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609884" y="4208402"/>
            <a:ext cx="37015" cy="1773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16989" y="116632"/>
            <a:ext cx="635802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C00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linear model perspective</a:t>
            </a:r>
          </a:p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Two factors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31504" y="5690522"/>
            <a:ext cx="5110694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+mn-lt"/>
              </a:rPr>
              <a:t>y = </a:t>
            </a:r>
            <a:r>
              <a:rPr lang="el-GR" sz="3200" dirty="0">
                <a:latin typeface="+mn-lt"/>
              </a:rPr>
              <a:t>β</a:t>
            </a:r>
            <a:r>
              <a:rPr lang="en-GB" sz="3200" baseline="-25000" dirty="0">
                <a:latin typeface="+mn-lt"/>
              </a:rPr>
              <a:t>0</a:t>
            </a:r>
            <a:r>
              <a:rPr lang="en-GB" sz="3200" dirty="0">
                <a:latin typeface="+mn-lt"/>
              </a:rPr>
              <a:t> + </a:t>
            </a:r>
            <a:r>
              <a:rPr lang="el-GR" sz="3200" dirty="0">
                <a:latin typeface="+mn-lt"/>
              </a:rPr>
              <a:t>β</a:t>
            </a:r>
            <a:r>
              <a:rPr lang="en-GB" sz="3200" baseline="-25000" dirty="0">
                <a:latin typeface="+mn-lt"/>
              </a:rPr>
              <a:t>1</a:t>
            </a:r>
            <a:r>
              <a:rPr lang="en-GB" sz="3200" dirty="0">
                <a:latin typeface="+mn-lt"/>
              </a:rPr>
              <a:t>*x + </a:t>
            </a:r>
            <a:r>
              <a:rPr lang="el-GR" sz="3200" dirty="0">
                <a:latin typeface="+mn-lt"/>
              </a:rPr>
              <a:t>β</a:t>
            </a:r>
            <a:r>
              <a:rPr lang="en-GB" sz="3200" baseline="-25000" dirty="0">
                <a:latin typeface="+mn-lt"/>
              </a:rPr>
              <a:t>2</a:t>
            </a:r>
            <a:r>
              <a:rPr lang="en-GB" sz="3200" dirty="0">
                <a:latin typeface="+mn-lt"/>
              </a:rPr>
              <a:t>*x</a:t>
            </a:r>
            <a:r>
              <a:rPr lang="en-GB" sz="3200" baseline="-25000" dirty="0">
                <a:latin typeface="+mn-lt"/>
              </a:rPr>
              <a:t>2</a:t>
            </a:r>
            <a:r>
              <a:rPr lang="en-GB" sz="3200" dirty="0">
                <a:latin typeface="+mn-lt"/>
              </a:rPr>
              <a:t> + </a:t>
            </a:r>
            <a:r>
              <a:rPr lang="el-GR" sz="3200" dirty="0">
                <a:latin typeface="+mn-lt"/>
              </a:rPr>
              <a:t>β</a:t>
            </a:r>
            <a:r>
              <a:rPr lang="en-GB" sz="3200" baseline="-25000" dirty="0">
                <a:latin typeface="+mn-lt"/>
              </a:rPr>
              <a:t>3</a:t>
            </a:r>
            <a:r>
              <a:rPr lang="en-GB" sz="3200" dirty="0">
                <a:latin typeface="+mn-lt"/>
              </a:rPr>
              <a:t>*x</a:t>
            </a:r>
            <a:r>
              <a:rPr lang="en-GB" sz="3200" baseline="-25000" dirty="0">
                <a:latin typeface="+mn-lt"/>
              </a:rPr>
              <a:t>1</a:t>
            </a:r>
            <a:r>
              <a:rPr lang="en-GB" sz="3200" dirty="0">
                <a:latin typeface="+mn-lt"/>
              </a:rPr>
              <a:t>x</a:t>
            </a:r>
            <a:r>
              <a:rPr lang="en-GB" sz="3200" baseline="-25000" dirty="0">
                <a:latin typeface="+mn-lt"/>
              </a:rPr>
              <a:t>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630600" y="2213094"/>
            <a:ext cx="601579" cy="72705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648595" y="892800"/>
            <a:ext cx="399660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 %&gt;%</a:t>
            </a: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(alcohol, gender) %&gt;%</a:t>
            </a: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summarise(means=mean(attractiveness))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7036" y="1634459"/>
            <a:ext cx="2239394" cy="128448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4318323" y="4115871"/>
            <a:ext cx="601579" cy="72705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9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31505" y="4973106"/>
            <a:ext cx="8869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+mn-lt"/>
              </a:rPr>
              <a:t>Attractiveness= </a:t>
            </a:r>
            <a:r>
              <a:rPr lang="el-GR" sz="2000" b="1" dirty="0">
                <a:latin typeface="+mn-lt"/>
              </a:rPr>
              <a:t>β</a:t>
            </a:r>
            <a:r>
              <a:rPr lang="en-GB" sz="2000" b="1" baseline="-25000" dirty="0">
                <a:latin typeface="+mn-lt"/>
              </a:rPr>
              <a:t>0</a:t>
            </a:r>
            <a:r>
              <a:rPr lang="en-GB" sz="2000" b="1" dirty="0">
                <a:latin typeface="+mn-lt"/>
              </a:rPr>
              <a:t> + </a:t>
            </a:r>
            <a:r>
              <a:rPr lang="el-GR" sz="2000" b="1" dirty="0">
                <a:latin typeface="+mn-lt"/>
              </a:rPr>
              <a:t>β</a:t>
            </a:r>
            <a:r>
              <a:rPr lang="en-GB" sz="2000" b="1" baseline="-25000" dirty="0">
                <a:latin typeface="+mn-lt"/>
              </a:rPr>
              <a:t>1</a:t>
            </a:r>
            <a:r>
              <a:rPr lang="en-GB" sz="2000" b="1" dirty="0">
                <a:latin typeface="+mn-lt"/>
              </a:rPr>
              <a:t>Alcohol + </a:t>
            </a:r>
            <a:r>
              <a:rPr lang="el-GR" sz="2000" b="1" dirty="0">
                <a:latin typeface="+mn-lt"/>
              </a:rPr>
              <a:t>β</a:t>
            </a:r>
            <a:r>
              <a:rPr lang="en-GB" sz="2000" b="1" baseline="-25000" dirty="0">
                <a:latin typeface="+mn-lt"/>
              </a:rPr>
              <a:t>2</a:t>
            </a:r>
            <a:r>
              <a:rPr lang="en-GB" sz="2000" b="1" dirty="0">
                <a:latin typeface="+mn-lt"/>
              </a:rPr>
              <a:t>Gender + </a:t>
            </a:r>
            <a:r>
              <a:rPr lang="el-GR" sz="2000" b="1" dirty="0">
                <a:latin typeface="+mn-lt"/>
              </a:rPr>
              <a:t>β</a:t>
            </a:r>
            <a:r>
              <a:rPr lang="en-GB" sz="2000" b="1" baseline="-25000" dirty="0">
                <a:latin typeface="+mn-lt"/>
              </a:rPr>
              <a:t>3</a:t>
            </a:r>
            <a:r>
              <a:rPr lang="en-GB" sz="2000" b="1" dirty="0">
                <a:latin typeface="+mn-lt"/>
              </a:rPr>
              <a:t>Gender*Alcohol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360" y="1321344"/>
            <a:ext cx="968887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linear.goggles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attractiveness~alcohol+gender+alcohol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gender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,data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=goggles)</a:t>
            </a:r>
          </a:p>
          <a:p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linear.goggles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288" y="2052394"/>
            <a:ext cx="4668768" cy="2816766"/>
          </a:xfrm>
          <a:prstGeom prst="rect">
            <a:avLst/>
          </a:prstGeom>
        </p:spPr>
      </p:pic>
      <p:pic>
        <p:nvPicPr>
          <p:cNvPr id="4100" name="Picture 4" descr="http://latex.codecogs.com/gif.latex?%5Cdpi%7B120%7D%20%5Cfn_jvn%20%5Ctext%7BAttractiveness%7D%3D60.625&amp;plus;%5Cleft%28%5Cbegin%7Barray%7D%7Bc%7D0%5C%5C1.875%5C%5C-3.125%5Cend%7Barray%7D%5Cright%29%5Cleft%28%5Cbegin%7Barray%7D%7Bc%7D%5Ctext%7Bif%20None%7D%5C%5C%5Ctext%7Bif%202%20Pints%7D%5C%5C%5Ctext%7Bif%204%20Pints%7D%5Cend%7Barray%7D%5Cright%29&amp;plus;%20%5Cleft%28%5Cbegin%7Barray%7D%7Bc%7D0%5C%5C6.250%5Cend%7Barray%7D%5Cright%29%5Cleft%28%5Cbegin%7Barray%7D%7Bc%7D%5Ctext%7Bif%20Female%7D%5C%5C%5Ctext%7Bif%20Male%7D%5Cend%7Barray%7D%5Cright%29&amp;plus;%20%5Cleft%28%5Cbegin%7Barray%7D%7Bc%7D0%5C%5C-1.875%5C%5C-28.125%5Cend%7Barray%7D%5Cright%29%5Cleft%28%5Cbegin%7Barray%7D%7Bc%7D%5Ctext%7BOtherwise%7D%5C%5C%5Ctext%7Bif%20Male%20and%202%20Pints%7D%5C%5C%5Ctext%7Bif%20male%20and%204%20Pints%7D%5Cend%7Barray%7D%5Cright%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5517232"/>
            <a:ext cx="6305481" cy="111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567608" y="4539671"/>
            <a:ext cx="1296144" cy="18384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916989" y="116632"/>
            <a:ext cx="635802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C0099"/>
                </a:solidFill>
                <a:latin typeface="Calibri" panose="020F0502020204030204" pitchFamily="34" charset="0"/>
              </a:rPr>
              <a:t>The linear model perspective</a:t>
            </a:r>
          </a:p>
          <a:p>
            <a:pPr algn="ctr"/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Two factors</a:t>
            </a:r>
            <a:endParaRPr lang="en-GB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46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436" y="1268760"/>
            <a:ext cx="117122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rgbClr val="CC0099"/>
                </a:solidFill>
                <a:latin typeface="Calibri" panose="020F0502020204030204"/>
              </a:rPr>
              <a:t>goggles.csv  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goggles&lt;-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read_csv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("goggles.csv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Run again the 2-way ANOVA  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anova_test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2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Run the same analysis using a linear model approach 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lm()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Work out R</a:t>
            </a:r>
            <a:r>
              <a:rPr lang="en-GB" sz="2400" baseline="30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from the </a:t>
            </a:r>
            <a:r>
              <a:rPr lang="en-GB" sz="2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output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Work out the equation of the model from the 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summary()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output</a:t>
            </a:r>
          </a:p>
          <a:p>
            <a:pPr marL="1257300" lvl="2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i="1" dirty="0">
                <a:latin typeface="Calibri" panose="020F0502020204030204" pitchFamily="34" charset="0"/>
              </a:rPr>
              <a:t>Hint: Attractiveness= </a:t>
            </a:r>
            <a:r>
              <a:rPr lang="el-GR" sz="2400" i="1" dirty="0">
                <a:latin typeface="Calibri" panose="020F0502020204030204" pitchFamily="34" charset="0"/>
              </a:rPr>
              <a:t>β</a:t>
            </a:r>
            <a:r>
              <a:rPr lang="en-GB" sz="2400" i="1" baseline="-25000" dirty="0">
                <a:latin typeface="Calibri" panose="020F0502020204030204" pitchFamily="34" charset="0"/>
              </a:rPr>
              <a:t>0</a:t>
            </a:r>
            <a:r>
              <a:rPr lang="en-GB" sz="2400" i="1" dirty="0">
                <a:latin typeface="Calibri" panose="020F0502020204030204" pitchFamily="34" charset="0"/>
              </a:rPr>
              <a:t> + </a:t>
            </a:r>
            <a:r>
              <a:rPr lang="el-GR" sz="2400" i="1" dirty="0">
                <a:latin typeface="Calibri" panose="020F0502020204030204" pitchFamily="34" charset="0"/>
              </a:rPr>
              <a:t>β</a:t>
            </a:r>
            <a:r>
              <a:rPr lang="en-GB" sz="2400" i="1" baseline="-25000" dirty="0">
                <a:latin typeface="Calibri" panose="020F0502020204030204" pitchFamily="34" charset="0"/>
              </a:rPr>
              <a:t>1</a:t>
            </a:r>
            <a:r>
              <a:rPr lang="en-GB" sz="2400" i="1" dirty="0">
                <a:latin typeface="Calibri" panose="020F0502020204030204" pitchFamily="34" charset="0"/>
              </a:rPr>
              <a:t>Gender + </a:t>
            </a:r>
            <a:r>
              <a:rPr lang="el-GR" sz="2400" i="1" dirty="0">
                <a:latin typeface="Calibri" panose="020F0502020204030204" pitchFamily="34" charset="0"/>
              </a:rPr>
              <a:t>β</a:t>
            </a:r>
            <a:r>
              <a:rPr lang="en-GB" sz="2400" i="1" baseline="-25000" dirty="0">
                <a:latin typeface="Calibri" panose="020F0502020204030204" pitchFamily="34" charset="0"/>
              </a:rPr>
              <a:t>2</a:t>
            </a:r>
            <a:r>
              <a:rPr lang="en-GB" sz="2400" i="1" dirty="0">
                <a:latin typeface="Calibri" panose="020F0502020204030204" pitchFamily="34" charset="0"/>
              </a:rPr>
              <a:t>Alcohol + </a:t>
            </a:r>
            <a:r>
              <a:rPr lang="el-GR" sz="2400" i="1" dirty="0">
                <a:latin typeface="Calibri" panose="020F0502020204030204" pitchFamily="34" charset="0"/>
              </a:rPr>
              <a:t>β</a:t>
            </a:r>
            <a:r>
              <a:rPr lang="en-GB" sz="2400" i="1" baseline="-25000" dirty="0">
                <a:latin typeface="Calibri" panose="020F0502020204030204" pitchFamily="34" charset="0"/>
              </a:rPr>
              <a:t>3</a:t>
            </a:r>
            <a:r>
              <a:rPr lang="en-GB" sz="2400" i="1" dirty="0">
                <a:latin typeface="Calibri" panose="020F0502020204030204" pitchFamily="34" charset="0"/>
              </a:rPr>
              <a:t>Gender*Alcohol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Predict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the attractiveness of a date:</a:t>
            </a:r>
          </a:p>
          <a:p>
            <a:pPr marL="1257300" lvl="2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for a female with no drinks</a:t>
            </a:r>
          </a:p>
          <a:p>
            <a:pPr marL="1257300" lvl="2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for a male with no drinks</a:t>
            </a:r>
          </a:p>
          <a:p>
            <a:pPr marL="1257300" lvl="2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for a male with 4 pints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35360" y="156889"/>
            <a:ext cx="8229600" cy="85296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u="sng" kern="0" dirty="0">
                <a:solidFill>
                  <a:srgbClr val="C00000"/>
                </a:solidFill>
                <a:latin typeface="Calibri" panose="020F0502020204030204" pitchFamily="34" charset="0"/>
              </a:rPr>
              <a:t>Exercise </a:t>
            </a:r>
            <a:r>
              <a:rPr lang="en-GB" sz="4000" b="1" u="sng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11</a:t>
            </a:r>
            <a:r>
              <a:rPr lang="en-GB" sz="4000" b="1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n-GB" sz="40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goggles.csv</a:t>
            </a:r>
          </a:p>
        </p:txBody>
      </p:sp>
    </p:spTree>
    <p:extLst>
      <p:ext uri="{BB962C8B-B14F-4D97-AF65-F5344CB8AC3E}">
        <p14:creationId xmlns:p14="http://schemas.microsoft.com/office/powerpoint/2010/main" val="14679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344" y="2876709"/>
            <a:ext cx="63367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 smtClean="0">
                <a:solidFill>
                  <a:srgbClr val="CC0099"/>
                </a:solidFill>
                <a:latin typeface="Calibri" panose="020F0502020204030204"/>
              </a:rPr>
              <a:t>goggles.csv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Predict the attractiveness of a date:</a:t>
            </a:r>
          </a:p>
          <a:p>
            <a:pPr marL="1257300" lvl="2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for a female with no drinks</a:t>
            </a:r>
          </a:p>
          <a:p>
            <a:pPr lvl="2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60.625+0+0 = 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60.625</a:t>
            </a:r>
          </a:p>
          <a:p>
            <a:pPr marL="1257300" lvl="2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for a male with no drinks</a:t>
            </a:r>
          </a:p>
          <a:p>
            <a:pPr lvl="2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60.625+0+6.250= 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66.875</a:t>
            </a:r>
          </a:p>
          <a:p>
            <a:pPr marL="1257300" lvl="2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for a male with 4 pints</a:t>
            </a:r>
          </a:p>
          <a:p>
            <a:pPr lvl="2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60.625-3.125+6.250-28.125= 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35.625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63352" y="116632"/>
            <a:ext cx="8229600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u="sng" kern="0" dirty="0">
                <a:solidFill>
                  <a:srgbClr val="C00000"/>
                </a:solidFill>
                <a:latin typeface="Calibri" panose="020F0502020204030204" pitchFamily="34" charset="0"/>
              </a:rPr>
              <a:t>Exercise </a:t>
            </a:r>
            <a:r>
              <a:rPr lang="en-GB" sz="4000" b="1" u="sng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11</a:t>
            </a:r>
            <a:r>
              <a:rPr lang="en-GB" sz="4000" b="1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n-GB" sz="40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goggles.csv</a:t>
            </a:r>
            <a:r>
              <a:rPr lang="en-GB" sz="4000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GB" sz="4000" b="1" kern="0" dirty="0">
                <a:latin typeface="Calibri" panose="020F0502020204030204" pitchFamily="34" charset="0"/>
              </a:rPr>
              <a:t>-</a:t>
            </a:r>
            <a:r>
              <a:rPr lang="en-GB" sz="4000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GB" sz="4000" b="1" i="1" kern="0" dirty="0">
                <a:latin typeface="Calibri" panose="020F0502020204030204" pitchFamily="34" charset="0"/>
              </a:rPr>
              <a:t>Answers</a:t>
            </a:r>
          </a:p>
        </p:txBody>
      </p:sp>
      <p:pic>
        <p:nvPicPr>
          <p:cNvPr id="4" name="Picture 4" descr="http://latex.codecogs.com/gif.latex?%5Cdpi%7B120%7D%20%5Cfn_jvn%20%5Ctext%7BAttractiveness%7D%3D60.625&amp;plus;%5Cleft%28%5Cbegin%7Barray%7D%7Bc%7D0%5C%5C1.875%5C%5C-3.125%5Cend%7Barray%7D%5Cright%29%5Cleft%28%5Cbegin%7Barray%7D%7Bc%7D%5Ctext%7Bif%20None%7D%5C%5C%5Ctext%7Bif%202%20Pints%7D%5C%5C%5Ctext%7Bif%204%20Pints%7D%5Cend%7Barray%7D%5Cright%29&amp;plus;%20%5Cleft%28%5Cbegin%7Barray%7D%7Bc%7D0%5C%5C6.250%5Cend%7Barray%7D%5Cright%29%5Cleft%28%5Cbegin%7Barray%7D%7Bc%7D%5Ctext%7Bif%20Female%7D%5C%5C%5Ctext%7Bif%20Male%7D%5Cend%7Barray%7D%5Cright%29&amp;plus;%20%5Cleft%28%5Cbegin%7Barray%7D%7Bc%7D0%5C%5C-1.875%5C%5C-28.125%5Cend%7Barray%7D%5Cright%29%5Cleft%28%5Cbegin%7Barray%7D%7Bc%7D%5Ctext%7BOtherwise%7D%5C%5C%5Ctext%7Bif%20Male%20and%202%20Pints%7D%5C%5C%5Ctext%7Bif%20male%20and%204%20Pints%7D%5Cend%7Barray%7D%5Cright%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124744"/>
            <a:ext cx="7169578" cy="127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00" y="4221088"/>
            <a:ext cx="3290315" cy="1887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70379" y="2931009"/>
            <a:ext cx="5245347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(alcohol, gender)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summarise(means=mean(attractiveness))</a:t>
            </a:r>
          </a:p>
        </p:txBody>
      </p:sp>
    </p:spTree>
    <p:extLst>
      <p:ext uri="{BB962C8B-B14F-4D97-AF65-F5344CB8AC3E}">
        <p14:creationId xmlns:p14="http://schemas.microsoft.com/office/powerpoint/2010/main" val="399060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360" y="1374403"/>
            <a:ext cx="9730484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  <a:cs typeface="Courier New" panose="02070309020205020404" pitchFamily="49" charset="0"/>
              </a:rPr>
              <a:t>Nothing special stats-wise with a mix of categorical and continuous factors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  <a:cs typeface="Courier New" panose="02070309020205020404" pitchFamily="49" charset="0"/>
              </a:rPr>
              <a:t>Same logic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  <a:cs typeface="Courier New" panose="02070309020205020404" pitchFamily="49" charset="0"/>
              </a:rPr>
              <a:t>But R makes it a little tricky to plot the model</a:t>
            </a:r>
          </a:p>
          <a:p>
            <a:endParaRPr lang="en-GB" sz="16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treelight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read_csv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("treelight.csv")</a:t>
            </a:r>
          </a:p>
          <a:p>
            <a:endParaRPr lang="en-GB" sz="20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reelight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(x=Depth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y=Light,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colour=Species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geom_point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(size=3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6989" y="116632"/>
            <a:ext cx="635802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C0099"/>
                </a:solidFill>
                <a:latin typeface="+mn-lt"/>
              </a:rPr>
              <a:t>The linear model perspective</a:t>
            </a:r>
          </a:p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Categorical and continuous factors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76" y="4221088"/>
            <a:ext cx="3985414" cy="245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52" y="3081154"/>
            <a:ext cx="895629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linear.treelight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Light~Depth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*Species, data=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treelight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linear.treelight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1" y="1858398"/>
            <a:ext cx="8152047" cy="1138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3958341"/>
            <a:ext cx="4857750" cy="28003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151784" y="5655195"/>
            <a:ext cx="792088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919536" y="6381328"/>
            <a:ext cx="792088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976320" y="4922462"/>
            <a:ext cx="225555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+mn-lt"/>
              </a:rPr>
              <a:t>Complete model</a:t>
            </a:r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flipH="1" flipV="1">
            <a:off x="7896200" y="3883792"/>
            <a:ext cx="2207897" cy="1038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16989" y="116632"/>
            <a:ext cx="635802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C0099"/>
                </a:solidFill>
                <a:latin typeface="+mn-lt"/>
              </a:rPr>
              <a:t>The linear model perspective</a:t>
            </a:r>
          </a:p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Categorical and continuous factors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344" y="1416436"/>
            <a:ext cx="834074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Light~Depth+Species+Depth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*Species, data=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treelight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3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221" y="2751187"/>
            <a:ext cx="4867275" cy="16859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6543" y="1364790"/>
            <a:ext cx="2453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  <a:cs typeface="Courier New" panose="02070309020205020404" pitchFamily="49" charset="0"/>
              </a:rPr>
              <a:t>Additive model</a:t>
            </a:r>
            <a:r>
              <a:rPr lang="en-GB" sz="2400" dirty="0" smtClean="0">
                <a:latin typeface="+mn-lt"/>
                <a:cs typeface="Courier New" panose="02070309020205020404" pitchFamily="49" charset="0"/>
              </a:rPr>
              <a:t>:</a:t>
            </a:r>
            <a:endParaRPr lang="en-GB" sz="24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15680" y="4052825"/>
            <a:ext cx="792088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760" y="5526314"/>
            <a:ext cx="4276725" cy="1181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168" y="2958161"/>
            <a:ext cx="3744415" cy="34951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91249" y="2891132"/>
            <a:ext cx="1677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dirty="0">
                <a:latin typeface="+mn-lt"/>
              </a:rPr>
              <a:t>No interaction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5641" y="4747048"/>
            <a:ext cx="1875775" cy="5877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14" name="TextBox 13"/>
          <p:cNvSpPr txBox="1"/>
          <p:nvPr/>
        </p:nvSpPr>
        <p:spPr>
          <a:xfrm>
            <a:off x="2916989" y="116632"/>
            <a:ext cx="635802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C0099"/>
                </a:solidFill>
                <a:latin typeface="+mn-lt"/>
              </a:rPr>
              <a:t>The linear model perspective</a:t>
            </a:r>
          </a:p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Categorical and continuous factors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3393604" y="4792768"/>
            <a:ext cx="432048" cy="4821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947572" y="4792768"/>
            <a:ext cx="432048" cy="4821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19336" y="1849157"/>
            <a:ext cx="957185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linear.treelight.add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&lt;-lm(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Light~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Depth+Species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data=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treelight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linear.treelight.add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4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4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400" y="1517421"/>
            <a:ext cx="53687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cf.add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coefficients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linear.treelight.add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cf.add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352" y="3345157"/>
            <a:ext cx="8869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geom_abline</a:t>
            </a:r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(intercept=</a:t>
            </a:r>
            <a:r>
              <a:rPr lang="en-US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cf.add</a:t>
            </a:r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slope=</a:t>
            </a:r>
            <a:r>
              <a:rPr lang="en-US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cf.add</a:t>
            </a:r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[2])+</a:t>
            </a:r>
          </a:p>
          <a:p>
            <a:r>
              <a:rPr 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geom_abline</a:t>
            </a:r>
            <a:r>
              <a:rPr lang="en-US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(intercept</a:t>
            </a:r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=(</a:t>
            </a:r>
            <a:r>
              <a:rPr lang="en-US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cf.add</a:t>
            </a:r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[1]+</a:t>
            </a:r>
            <a:r>
              <a:rPr lang="en-US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cf.add</a:t>
            </a:r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[3]), slope=</a:t>
            </a:r>
            <a:r>
              <a:rPr lang="en-US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cf.add</a:t>
            </a:r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07" y="1950208"/>
            <a:ext cx="3276600" cy="323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07" y="2999234"/>
            <a:ext cx="876300" cy="2857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34029" y="2668867"/>
            <a:ext cx="14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+mn-lt"/>
              </a:rPr>
              <a:t>It’s a vector!</a:t>
            </a:r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 flipV="1">
            <a:off x="1940828" y="2693688"/>
            <a:ext cx="793201" cy="175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769060" y="4586352"/>
            <a:ext cx="445154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+mn-lt"/>
              </a:rPr>
              <a:t>Broadleaf: </a:t>
            </a:r>
          </a:p>
          <a:p>
            <a:r>
              <a:rPr lang="en-GB" sz="2000" dirty="0">
                <a:latin typeface="+mn-lt"/>
              </a:rPr>
              <a:t>Light = 7962.03 -262.17*Depth</a:t>
            </a:r>
          </a:p>
          <a:p>
            <a:endParaRPr lang="en-GB" sz="2000" dirty="0">
              <a:latin typeface="+mn-lt"/>
            </a:endParaRPr>
          </a:p>
          <a:p>
            <a:r>
              <a:rPr lang="en-GB" sz="2000" dirty="0">
                <a:latin typeface="+mn-lt"/>
              </a:rPr>
              <a:t>Conifer:</a:t>
            </a:r>
          </a:p>
          <a:p>
            <a:r>
              <a:rPr lang="en-GB" sz="2000" dirty="0">
                <a:latin typeface="+mn-lt"/>
              </a:rPr>
              <a:t>Light = (7962.03-3113.03) -262.17*Depth</a:t>
            </a:r>
          </a:p>
          <a:p>
            <a:endParaRPr lang="en-GB" sz="20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6989" y="116632"/>
            <a:ext cx="635802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C0099"/>
                </a:solidFill>
                <a:latin typeface="+mn-lt"/>
              </a:rPr>
              <a:t>The linear model perspective</a:t>
            </a:r>
          </a:p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Categorical and continuous factors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4" y="4051661"/>
            <a:ext cx="4392488" cy="271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28" y="1412776"/>
            <a:ext cx="120253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rgbClr val="CC0099"/>
                </a:solidFill>
                <a:latin typeface="Calibri" panose="020F0502020204030204"/>
              </a:rPr>
              <a:t>treelight.csv  </a:t>
            </a:r>
            <a:r>
              <a:rPr lang="en-GB" sz="2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treelight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read_csv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("treelight.csv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Plot the data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Run a linear model 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lm()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Extract the parameters from the </a:t>
            </a:r>
            <a:r>
              <a:rPr lang="en-GB" sz="2400" u="sng" dirty="0">
                <a:solidFill>
                  <a:prstClr val="black"/>
                </a:solidFill>
                <a:latin typeface="Calibri" panose="020F0502020204030204"/>
              </a:rPr>
              <a:t>additive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model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Plot a line of best fit for each species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Extract the parameters from the </a:t>
            </a:r>
            <a:r>
              <a:rPr lang="en-GB" sz="2400" u="sng" dirty="0">
                <a:solidFill>
                  <a:prstClr val="black"/>
                </a:solidFill>
                <a:latin typeface="Calibri" panose="020F0502020204030204"/>
              </a:rPr>
              <a:t>complete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model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Write the new equations for broadleaf and conifer species.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Plot a line of best fit for each species (use dashed lines to distinguish between</a:t>
            </a:r>
          </a:p>
          <a:p>
            <a:pPr lvl="1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the 2 models).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Calculate the amount of light predicted:</a:t>
            </a:r>
          </a:p>
          <a:p>
            <a:pPr marL="1257300" lvl="2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In a conifer, 4 metres from the top of the canopy</a:t>
            </a:r>
          </a:p>
          <a:p>
            <a:pPr marL="1257300" lvl="2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In a broadleaf tree, 6 metres from the top of the canopy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How much of the variability of light is predicted by the depth and the species?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35360" y="188640"/>
            <a:ext cx="8229600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u="sng" kern="0" dirty="0">
                <a:solidFill>
                  <a:srgbClr val="C00000"/>
                </a:solidFill>
                <a:latin typeface="Calibri" panose="020F0502020204030204" pitchFamily="34" charset="0"/>
              </a:rPr>
              <a:t>Exercise </a:t>
            </a:r>
            <a:r>
              <a:rPr lang="en-GB" sz="4000" b="1" u="sng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12</a:t>
            </a:r>
            <a:r>
              <a:rPr lang="en-GB" sz="4000" b="1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n-GB" sz="40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treelight.csv</a:t>
            </a:r>
          </a:p>
        </p:txBody>
      </p:sp>
    </p:spTree>
    <p:extLst>
      <p:ext uri="{BB962C8B-B14F-4D97-AF65-F5344CB8AC3E}">
        <p14:creationId xmlns:p14="http://schemas.microsoft.com/office/powerpoint/2010/main" val="248491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52" y="1062317"/>
            <a:ext cx="1152128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u="sng" dirty="0" smtClean="0">
                <a:solidFill>
                  <a:schemeClr val="tx2"/>
                </a:solidFill>
                <a:latin typeface="Calibri" panose="020F0502020204030204" pitchFamily="34" charset="0"/>
              </a:rPr>
              <a:t>Example</a:t>
            </a:r>
            <a:r>
              <a:rPr lang="en-GB" sz="2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:</a:t>
            </a:r>
            <a:r>
              <a:rPr lang="en-GB" sz="2800" b="1" dirty="0" smtClean="0">
                <a:latin typeface="Calibri" panose="020F0502020204030204" pitchFamily="34" charset="0"/>
              </a:rPr>
              <a:t> </a:t>
            </a:r>
            <a:r>
              <a:rPr lang="en-GB" sz="2800" b="1" dirty="0">
                <a:solidFill>
                  <a:srgbClr val="CC0099"/>
                </a:solidFill>
                <a:latin typeface="Calibri" panose="020F0502020204030204" pitchFamily="34" charset="0"/>
              </a:rPr>
              <a:t>coniferlight.csv</a:t>
            </a:r>
            <a:r>
              <a:rPr lang="en-GB" sz="2800" b="1" dirty="0">
                <a:latin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dirty="0">
              <a:latin typeface="+mn-lt"/>
            </a:endParaRP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conifer&lt;-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read_csv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("coniferlight.csv")</a:t>
            </a:r>
          </a:p>
          <a:p>
            <a:endParaRPr lang="en-GB" sz="1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Question: how is </a:t>
            </a:r>
            <a:r>
              <a:rPr lang="en-GB" sz="2400" b="1" dirty="0">
                <a:latin typeface="Calibri" panose="020F0502020204030204" pitchFamily="34" charset="0"/>
              </a:rPr>
              <a:t>light</a:t>
            </a:r>
            <a:r>
              <a:rPr lang="en-GB" sz="2400" dirty="0">
                <a:latin typeface="Calibri" panose="020F0502020204030204" pitchFamily="34" charset="0"/>
              </a:rPr>
              <a:t> (lux) affected by the </a:t>
            </a:r>
            <a:r>
              <a:rPr lang="en-GB" sz="2400" b="1" dirty="0">
                <a:latin typeface="Calibri" panose="020F0502020204030204" pitchFamily="34" charset="0"/>
              </a:rPr>
              <a:t>depth</a:t>
            </a:r>
            <a:r>
              <a:rPr lang="en-GB" sz="2400" dirty="0">
                <a:latin typeface="Calibri" panose="020F0502020204030204" pitchFamily="34" charset="0"/>
              </a:rPr>
              <a:t> (m) at </a:t>
            </a:r>
            <a:r>
              <a:rPr lang="en-GB" sz="2400" dirty="0" smtClean="0">
                <a:latin typeface="Calibri" panose="020F0502020204030204" pitchFamily="34" charset="0"/>
              </a:rPr>
              <a:t>which it </a:t>
            </a:r>
            <a:r>
              <a:rPr lang="en-GB" sz="2400" dirty="0">
                <a:latin typeface="Calibri" panose="020F0502020204030204" pitchFamily="34" charset="0"/>
              </a:rPr>
              <a:t>is measured from the top of the canopy?</a:t>
            </a:r>
          </a:p>
          <a:p>
            <a:endParaRPr lang="en-GB" sz="1000" dirty="0">
              <a:latin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</a:rPr>
              <a:t>                                 </a:t>
            </a:r>
            <a:r>
              <a:rPr lang="en-GB" sz="2400" b="1" dirty="0">
                <a:latin typeface="Calibri" panose="020F0502020204030204" pitchFamily="34" charset="0"/>
              </a:rPr>
              <a:t>light = </a:t>
            </a:r>
            <a:r>
              <a:rPr lang="el-GR" sz="2400" b="1" dirty="0">
                <a:latin typeface="Calibri" panose="020F0502020204030204" pitchFamily="34" charset="0"/>
              </a:rPr>
              <a:t>β</a:t>
            </a:r>
            <a:r>
              <a:rPr lang="en-GB" sz="2400" b="1" baseline="-25000" dirty="0">
                <a:latin typeface="Calibri" panose="020F0502020204030204" pitchFamily="34" charset="0"/>
              </a:rPr>
              <a:t>0</a:t>
            </a:r>
            <a:r>
              <a:rPr lang="en-GB" sz="2400" b="1" dirty="0">
                <a:latin typeface="Calibri" panose="020F0502020204030204" pitchFamily="34" charset="0"/>
              </a:rPr>
              <a:t> + </a:t>
            </a:r>
            <a:r>
              <a:rPr lang="el-GR" sz="2400" b="1" dirty="0">
                <a:latin typeface="Calibri" panose="020F0502020204030204" pitchFamily="34" charset="0"/>
              </a:rPr>
              <a:t>β</a:t>
            </a:r>
            <a:r>
              <a:rPr lang="en-GB" sz="2400" b="1" baseline="-25000" dirty="0">
                <a:latin typeface="Calibri" panose="020F0502020204030204" pitchFamily="34" charset="0"/>
              </a:rPr>
              <a:t>1</a:t>
            </a:r>
            <a:r>
              <a:rPr lang="en-GB" sz="2400" b="1" dirty="0">
                <a:latin typeface="Calibri" panose="020F0502020204030204" pitchFamily="34" charset="0"/>
              </a:rPr>
              <a:t>*depth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81200" y="180402"/>
            <a:ext cx="8229600" cy="58430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Linear regression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352" y="5568373"/>
            <a:ext cx="72635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onifer %&gt;%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(Depth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Light))+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geom_point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(colour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forestgreen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size=3)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232" y="836712"/>
            <a:ext cx="1770103" cy="1582680"/>
          </a:xfrm>
          <a:prstGeom prst="rect">
            <a:avLst/>
          </a:prstGeom>
        </p:spPr>
      </p:pic>
      <p:sp>
        <p:nvSpPr>
          <p:cNvPr id="4" name="AutoShape 2" descr="http://127.0.0.1:41178/chunk_output/8B0DD79EEC01A26D/7BB909F7/c6wp43tl3to9d/000005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935" y="3140968"/>
            <a:ext cx="4449407" cy="27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5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360" y="980728"/>
            <a:ext cx="1072919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&lt;-coefficients(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linear.treelight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GB" sz="1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treelight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(x=Depth, y=Light, group=Species, colour=Species))+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geom_point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(size=3)+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geom_abline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(intercept=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cf.add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slope=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cf.add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geom_abline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(intercept=(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cf.add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[1]+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cf.add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[3]), slope=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cf.add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geom_abline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(intercept=(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[1]), slope=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[2],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linetype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twodash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geom_abline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(intercept=(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[1]+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[3]), slope=(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[2]+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[4]),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linetype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twodash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3352" y="154662"/>
            <a:ext cx="8229600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u="sng" kern="0" dirty="0">
                <a:solidFill>
                  <a:srgbClr val="C00000"/>
                </a:solidFill>
                <a:latin typeface="Calibri" panose="020F0502020204030204" pitchFamily="34" charset="0"/>
              </a:rPr>
              <a:t>Exercise 12 </a:t>
            </a:r>
            <a:r>
              <a:rPr lang="en-GB" sz="4000" b="1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n-GB" sz="40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treelight.csv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76" y="3269211"/>
            <a:ext cx="5783606" cy="356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3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882" y="1052736"/>
            <a:ext cx="1050162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Extract the parameters from the </a:t>
            </a:r>
            <a:r>
              <a:rPr lang="en-GB" sz="2000" u="sng" dirty="0">
                <a:solidFill>
                  <a:prstClr val="black"/>
                </a:solidFill>
                <a:latin typeface="Calibri" panose="020F0502020204030204"/>
              </a:rPr>
              <a:t>complete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 model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000" dirty="0">
              <a:solidFill>
                <a:prstClr val="black"/>
              </a:solidFill>
              <a:latin typeface="Calibri" panose="020F0502020204030204"/>
            </a:endParaRPr>
          </a:p>
          <a:p>
            <a:pPr lvl="1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&lt;-coefficients(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linear.treelight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treelight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(x=Depth, y=Light, group=Species, colour=Species))+</a:t>
            </a:r>
          </a:p>
          <a:p>
            <a:pPr lvl="1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geom_point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(size=3)+</a:t>
            </a:r>
          </a:p>
          <a:p>
            <a:pPr lvl="1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geom_abline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(intercept=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cf.add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slope=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cf.add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[2])+</a:t>
            </a:r>
          </a:p>
          <a:p>
            <a:pPr lvl="1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geom_abline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(intercept=(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cf.add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[1]+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cf.add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[3]), slope=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cf.add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[2])+</a:t>
            </a:r>
          </a:p>
          <a:p>
            <a:pPr lvl="1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geom_abline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(intercept=(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[1]), slope=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[2],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linetype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twodash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")+</a:t>
            </a:r>
          </a:p>
          <a:p>
            <a:pPr lvl="1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geom_abline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(intercept=(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[1]+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[3]), slope=(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[2]+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[4]),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linetype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twodash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lvl="1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+mn-lt"/>
              </a:rPr>
              <a:t>Broadleaf: Light = 7798.57 – </a:t>
            </a:r>
            <a:r>
              <a:rPr lang="en-GB" sz="1600" dirty="0" smtClean="0">
                <a:latin typeface="+mn-lt"/>
              </a:rPr>
              <a:t>221.13*Depth</a:t>
            </a:r>
          </a:p>
          <a:p>
            <a:pPr lvl="1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latin typeface="+mn-lt"/>
            </a:endParaRPr>
          </a:p>
          <a:p>
            <a:pPr lvl="1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+mn-lt"/>
              </a:rPr>
              <a:t>Conifer: Light = (7798.57-2784.58) – (221.13-71.04)*Depth</a:t>
            </a:r>
          </a:p>
          <a:p>
            <a:pPr lvl="1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latin typeface="+mn-lt"/>
            </a:endParaRP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Calculate the amount of light predicted: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000" dirty="0">
              <a:solidFill>
                <a:prstClr val="black"/>
              </a:solidFill>
              <a:latin typeface="Calibri" panose="020F0502020204030204"/>
            </a:endParaRPr>
          </a:p>
          <a:p>
            <a:pPr marL="1257300" lvl="2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In a conifer, 4 metres from the top of the canopy</a:t>
            </a:r>
          </a:p>
          <a:p>
            <a:pPr lvl="2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i="1" dirty="0">
                <a:solidFill>
                  <a:prstClr val="black"/>
                </a:solidFill>
                <a:latin typeface="Calibri" panose="020F0502020204030204"/>
              </a:rPr>
              <a:t>(7798.57-2784.58)-(221.13+71.04)*4 = 4413.63</a:t>
            </a:r>
          </a:p>
          <a:p>
            <a:pPr marL="1257300" lvl="2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In a broadleaf species, 6 metres from the top of the canopy</a:t>
            </a:r>
          </a:p>
          <a:p>
            <a:pPr lvl="2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i="1" dirty="0">
                <a:solidFill>
                  <a:prstClr val="black"/>
                </a:solidFill>
                <a:latin typeface="Calibri" panose="020F0502020204030204"/>
              </a:rPr>
              <a:t>7798.57-221.13*6 = 6471.79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1844824"/>
            <a:ext cx="5734050" cy="381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63352" y="116632"/>
            <a:ext cx="8229600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u="sng" kern="0" dirty="0">
                <a:solidFill>
                  <a:srgbClr val="C00000"/>
                </a:solidFill>
                <a:latin typeface="Calibri" panose="020F0502020204030204" pitchFamily="34" charset="0"/>
              </a:rPr>
              <a:t>Exercise 12 </a:t>
            </a:r>
            <a:r>
              <a:rPr lang="en-GB" sz="4000" b="1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n-GB" sz="40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treelight.csv</a:t>
            </a:r>
          </a:p>
        </p:txBody>
      </p:sp>
    </p:spTree>
    <p:extLst>
      <p:ext uri="{BB962C8B-B14F-4D97-AF65-F5344CB8AC3E}">
        <p14:creationId xmlns:p14="http://schemas.microsoft.com/office/powerpoint/2010/main" val="39783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9" y="188641"/>
            <a:ext cx="305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CC0099"/>
                </a:solidFill>
                <a:latin typeface="+mn-lt"/>
              </a:rPr>
              <a:t>Linear model</a:t>
            </a:r>
            <a:endParaRPr lang="en-GB" sz="36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7986" y="1196753"/>
            <a:ext cx="246734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+mn-lt"/>
              </a:rPr>
              <a:t>y = </a:t>
            </a:r>
            <a:r>
              <a:rPr lang="el-GR" sz="3200" dirty="0">
                <a:latin typeface="+mn-lt"/>
              </a:rPr>
              <a:t>β</a:t>
            </a:r>
            <a:r>
              <a:rPr lang="en-GB" sz="3200" baseline="-25000" dirty="0">
                <a:latin typeface="+mn-lt"/>
              </a:rPr>
              <a:t>0</a:t>
            </a:r>
            <a:r>
              <a:rPr lang="en-GB" sz="3200" dirty="0">
                <a:latin typeface="+mn-lt"/>
              </a:rPr>
              <a:t> + </a:t>
            </a:r>
            <a:r>
              <a:rPr lang="el-GR" sz="3200" dirty="0">
                <a:latin typeface="+mn-lt"/>
              </a:rPr>
              <a:t>β</a:t>
            </a:r>
            <a:r>
              <a:rPr lang="en-GB" sz="3200" baseline="-25000" dirty="0">
                <a:latin typeface="+mn-lt"/>
              </a:rPr>
              <a:t>1</a:t>
            </a:r>
            <a:r>
              <a:rPr lang="en-GB" sz="3200" dirty="0">
                <a:latin typeface="+mn-lt"/>
              </a:rPr>
              <a:t>*x</a:t>
            </a:r>
            <a:endParaRPr lang="en-GB" sz="3200" baseline="-25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664" y="2346703"/>
            <a:ext cx="579998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+mn-lt"/>
              </a:rPr>
              <a:t>y = </a:t>
            </a:r>
            <a:r>
              <a:rPr lang="el-GR" sz="3200" dirty="0">
                <a:latin typeface="+mn-lt"/>
              </a:rPr>
              <a:t>β</a:t>
            </a:r>
            <a:r>
              <a:rPr lang="en-GB" sz="3200" baseline="-25000" dirty="0">
                <a:latin typeface="+mn-lt"/>
              </a:rPr>
              <a:t>0</a:t>
            </a:r>
            <a:r>
              <a:rPr lang="en-GB" sz="3200" dirty="0">
                <a:latin typeface="+mn-lt"/>
              </a:rPr>
              <a:t> + </a:t>
            </a:r>
            <a:r>
              <a:rPr lang="el-GR" sz="3200" dirty="0">
                <a:latin typeface="+mn-lt"/>
              </a:rPr>
              <a:t>β</a:t>
            </a:r>
            <a:r>
              <a:rPr lang="en-GB" sz="3200" baseline="-25000" dirty="0">
                <a:latin typeface="+mn-lt"/>
              </a:rPr>
              <a:t>1</a:t>
            </a:r>
            <a:r>
              <a:rPr lang="en-GB" sz="3200" dirty="0">
                <a:latin typeface="+mn-lt"/>
              </a:rPr>
              <a:t>*x</a:t>
            </a:r>
            <a:r>
              <a:rPr lang="en-GB" sz="3200" baseline="-25000" dirty="0">
                <a:latin typeface="+mn-lt"/>
              </a:rPr>
              <a:t>1</a:t>
            </a:r>
            <a:r>
              <a:rPr lang="en-GB" sz="3200" dirty="0">
                <a:latin typeface="+mn-lt"/>
              </a:rPr>
              <a:t> + </a:t>
            </a:r>
            <a:r>
              <a:rPr lang="el-GR" sz="3200" dirty="0">
                <a:latin typeface="+mn-lt"/>
              </a:rPr>
              <a:t>β</a:t>
            </a:r>
            <a:r>
              <a:rPr lang="en-GB" sz="3200" baseline="-25000" dirty="0">
                <a:latin typeface="+mn-lt"/>
              </a:rPr>
              <a:t>2</a:t>
            </a:r>
            <a:r>
              <a:rPr lang="en-GB" sz="3200" dirty="0">
                <a:latin typeface="+mn-lt"/>
              </a:rPr>
              <a:t>*x</a:t>
            </a:r>
            <a:r>
              <a:rPr lang="en-GB" sz="3200" baseline="-25000" dirty="0">
                <a:latin typeface="+mn-lt"/>
              </a:rPr>
              <a:t>2</a:t>
            </a:r>
            <a:r>
              <a:rPr lang="en-GB" sz="3200" dirty="0">
                <a:latin typeface="+mn-lt"/>
              </a:rPr>
              <a:t> + </a:t>
            </a:r>
            <a:r>
              <a:rPr lang="el-GR" sz="3200" dirty="0">
                <a:latin typeface="+mn-lt"/>
              </a:rPr>
              <a:t>β</a:t>
            </a:r>
            <a:r>
              <a:rPr lang="en-GB" sz="3200" baseline="-25000" dirty="0">
                <a:latin typeface="+mn-lt"/>
              </a:rPr>
              <a:t>3</a:t>
            </a:r>
            <a:r>
              <a:rPr lang="en-GB" sz="3200" dirty="0">
                <a:latin typeface="+mn-lt"/>
              </a:rPr>
              <a:t>*x</a:t>
            </a:r>
            <a:r>
              <a:rPr lang="en-GB" sz="3200" baseline="-25000" dirty="0">
                <a:latin typeface="+mn-lt"/>
              </a:rPr>
              <a:t>1</a:t>
            </a:r>
            <a:r>
              <a:rPr lang="en-GB" sz="3200" dirty="0">
                <a:latin typeface="+mn-lt"/>
              </a:rPr>
              <a:t>x</a:t>
            </a:r>
            <a:r>
              <a:rPr lang="en-GB" sz="3200" baseline="-25000" dirty="0">
                <a:latin typeface="+mn-lt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45555" y="3496653"/>
            <a:ext cx="805220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+mn-lt"/>
              </a:rPr>
              <a:t>y = </a:t>
            </a:r>
            <a:r>
              <a:rPr lang="el-GR" sz="3200" dirty="0">
                <a:latin typeface="+mn-lt"/>
              </a:rPr>
              <a:t>β</a:t>
            </a:r>
            <a:r>
              <a:rPr lang="en-GB" sz="3200" baseline="-25000" dirty="0">
                <a:latin typeface="+mn-lt"/>
              </a:rPr>
              <a:t>0</a:t>
            </a:r>
            <a:r>
              <a:rPr lang="en-GB" sz="3200" dirty="0">
                <a:latin typeface="+mn-lt"/>
              </a:rPr>
              <a:t> + </a:t>
            </a:r>
            <a:r>
              <a:rPr lang="el-GR" sz="3200" dirty="0">
                <a:latin typeface="+mn-lt"/>
              </a:rPr>
              <a:t>β</a:t>
            </a:r>
            <a:r>
              <a:rPr lang="en-GB" sz="3200" baseline="-25000" dirty="0">
                <a:latin typeface="+mn-lt"/>
              </a:rPr>
              <a:t>1</a:t>
            </a:r>
            <a:r>
              <a:rPr lang="en-GB" sz="3200" dirty="0">
                <a:latin typeface="+mn-lt"/>
              </a:rPr>
              <a:t>*x</a:t>
            </a:r>
            <a:r>
              <a:rPr lang="en-GB" sz="3200" baseline="-25000" dirty="0">
                <a:latin typeface="+mn-lt"/>
              </a:rPr>
              <a:t>1</a:t>
            </a:r>
            <a:r>
              <a:rPr lang="en-GB" sz="3200" dirty="0">
                <a:latin typeface="+mn-lt"/>
              </a:rPr>
              <a:t> + </a:t>
            </a:r>
            <a:r>
              <a:rPr lang="el-GR" sz="3200" dirty="0">
                <a:latin typeface="+mn-lt"/>
              </a:rPr>
              <a:t>β</a:t>
            </a:r>
            <a:r>
              <a:rPr lang="en-GB" sz="3200" baseline="-25000" dirty="0">
                <a:latin typeface="+mn-lt"/>
              </a:rPr>
              <a:t>2</a:t>
            </a:r>
            <a:r>
              <a:rPr lang="en-GB" sz="3200" dirty="0">
                <a:latin typeface="+mn-lt"/>
              </a:rPr>
              <a:t>*x</a:t>
            </a:r>
            <a:r>
              <a:rPr lang="en-GB" sz="3200" baseline="-25000" dirty="0">
                <a:latin typeface="+mn-lt"/>
              </a:rPr>
              <a:t>2</a:t>
            </a:r>
            <a:r>
              <a:rPr lang="en-GB" sz="3200" dirty="0">
                <a:latin typeface="+mn-lt"/>
              </a:rPr>
              <a:t> + </a:t>
            </a:r>
            <a:r>
              <a:rPr lang="el-GR" sz="3200" dirty="0">
                <a:latin typeface="+mn-lt"/>
              </a:rPr>
              <a:t>β</a:t>
            </a:r>
            <a:r>
              <a:rPr lang="en-GB" sz="3200" baseline="-25000" dirty="0">
                <a:latin typeface="+mn-lt"/>
              </a:rPr>
              <a:t>3</a:t>
            </a:r>
            <a:r>
              <a:rPr lang="en-GB" sz="3200" dirty="0">
                <a:latin typeface="+mn-lt"/>
              </a:rPr>
              <a:t>*x</a:t>
            </a:r>
            <a:r>
              <a:rPr lang="en-GB" sz="3200" baseline="-25000" dirty="0">
                <a:latin typeface="+mn-lt"/>
              </a:rPr>
              <a:t>1</a:t>
            </a:r>
            <a:r>
              <a:rPr lang="en-GB" sz="3200" dirty="0">
                <a:latin typeface="+mn-lt"/>
              </a:rPr>
              <a:t>x</a:t>
            </a:r>
            <a:r>
              <a:rPr lang="en-GB" sz="3200" baseline="-25000" dirty="0">
                <a:latin typeface="+mn-lt"/>
              </a:rPr>
              <a:t>2 </a:t>
            </a:r>
            <a:r>
              <a:rPr lang="en-GB" sz="3200" dirty="0">
                <a:latin typeface="+mn-lt"/>
              </a:rPr>
              <a:t>+ … +</a:t>
            </a:r>
            <a:r>
              <a:rPr lang="el-GR" sz="3200" dirty="0"/>
              <a:t> </a:t>
            </a:r>
            <a:r>
              <a:rPr lang="el-GR" sz="3200" dirty="0">
                <a:latin typeface="+mn-lt"/>
              </a:rPr>
              <a:t>β</a:t>
            </a:r>
            <a:r>
              <a:rPr lang="en-GB" sz="3200" baseline="-25000" dirty="0">
                <a:latin typeface="+mn-lt"/>
              </a:rPr>
              <a:t>n</a:t>
            </a:r>
            <a:r>
              <a:rPr lang="en-GB" sz="3200" dirty="0">
                <a:latin typeface="+mn-lt"/>
              </a:rPr>
              <a:t>*</a:t>
            </a:r>
            <a:r>
              <a:rPr lang="en-GB" sz="3200" dirty="0" err="1">
                <a:latin typeface="+mn-lt"/>
              </a:rPr>
              <a:t>x</a:t>
            </a:r>
            <a:r>
              <a:rPr lang="en-GB" sz="3200" baseline="-25000" dirty="0" err="1">
                <a:latin typeface="+mn-lt"/>
              </a:rPr>
              <a:t>n</a:t>
            </a:r>
            <a:r>
              <a:rPr lang="en-GB" sz="3200" dirty="0">
                <a:latin typeface="+mn-lt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9953" y="4646603"/>
            <a:ext cx="3783408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dirty="0" err="1">
                <a:latin typeface="+mn-lt"/>
              </a:rPr>
              <a:t>y</a:t>
            </a:r>
            <a:r>
              <a:rPr lang="en-GB" sz="3200" baseline="-25000" dirty="0" err="1">
                <a:latin typeface="+mn-lt"/>
              </a:rPr>
              <a:t>i</a:t>
            </a:r>
            <a:r>
              <a:rPr lang="en-GB" sz="3200" dirty="0">
                <a:latin typeface="+mn-lt"/>
              </a:rPr>
              <a:t> = (</a:t>
            </a:r>
            <a:r>
              <a:rPr lang="el-GR" sz="3200" dirty="0">
                <a:latin typeface="+mn-lt"/>
              </a:rPr>
              <a:t>β</a:t>
            </a:r>
            <a:r>
              <a:rPr lang="en-GB" sz="3200" baseline="-25000" dirty="0">
                <a:latin typeface="+mn-lt"/>
              </a:rPr>
              <a:t>0</a:t>
            </a:r>
            <a:r>
              <a:rPr lang="en-GB" sz="3200" dirty="0">
                <a:latin typeface="+mn-lt"/>
              </a:rPr>
              <a:t> + </a:t>
            </a:r>
            <a:r>
              <a:rPr lang="el-GR" sz="3200" dirty="0">
                <a:latin typeface="+mn-lt"/>
              </a:rPr>
              <a:t>β</a:t>
            </a:r>
            <a:r>
              <a:rPr lang="en-GB" sz="3200" baseline="-25000" dirty="0">
                <a:latin typeface="+mn-lt"/>
              </a:rPr>
              <a:t>1</a:t>
            </a:r>
            <a:r>
              <a:rPr lang="en-GB" sz="3200" dirty="0">
                <a:latin typeface="+mn-lt"/>
              </a:rPr>
              <a:t>*x</a:t>
            </a:r>
            <a:r>
              <a:rPr lang="en-GB" sz="3200" baseline="-25000" dirty="0">
                <a:latin typeface="+mn-lt"/>
              </a:rPr>
              <a:t>i</a:t>
            </a:r>
            <a:r>
              <a:rPr lang="en-GB" sz="3200" dirty="0">
                <a:latin typeface="+mn-lt"/>
              </a:rPr>
              <a:t>) + </a:t>
            </a:r>
            <a:r>
              <a:rPr lang="en-GB" sz="3200" dirty="0" err="1">
                <a:latin typeface="+mn-lt"/>
              </a:rPr>
              <a:t>Ɛ</a:t>
            </a:r>
            <a:r>
              <a:rPr lang="en-GB" sz="3200" baseline="-25000" dirty="0" err="1">
                <a:latin typeface="+mn-lt"/>
              </a:rPr>
              <a:t>i</a:t>
            </a:r>
            <a:r>
              <a:rPr lang="en-GB" sz="3200" dirty="0">
                <a:latin typeface="+mn-lt"/>
              </a:rPr>
              <a:t> </a:t>
            </a:r>
            <a:endParaRPr lang="en-GB" sz="3200" baseline="-25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6104" y="5796554"/>
            <a:ext cx="405110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b="1" dirty="0" err="1">
                <a:latin typeface="+mn-lt"/>
              </a:rPr>
              <a:t>y</a:t>
            </a:r>
            <a:r>
              <a:rPr lang="en-GB" sz="3200" b="1" baseline="-25000" dirty="0" err="1">
                <a:latin typeface="+mn-lt"/>
              </a:rPr>
              <a:t>i</a:t>
            </a:r>
            <a:r>
              <a:rPr lang="en-GB" sz="3200" b="1" dirty="0">
                <a:latin typeface="+mn-lt"/>
              </a:rPr>
              <a:t> = (model) + </a:t>
            </a:r>
            <a:r>
              <a:rPr lang="en-GB" sz="3200" b="1" dirty="0" err="1">
                <a:latin typeface="+mn-lt"/>
              </a:rPr>
              <a:t>error</a:t>
            </a:r>
            <a:r>
              <a:rPr lang="en-GB" sz="3200" b="1" baseline="-25000" dirty="0" err="1">
                <a:latin typeface="+mn-lt"/>
              </a:rPr>
              <a:t>i</a:t>
            </a:r>
            <a:r>
              <a:rPr lang="en-GB" sz="3200" b="1" dirty="0">
                <a:latin typeface="+mn-lt"/>
              </a:rPr>
              <a:t> </a:t>
            </a:r>
            <a:endParaRPr lang="en-GB" sz="3200" b="1" baseline="-25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895" y="82909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+mn-lt"/>
              </a:rPr>
              <a:t>Simplest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74004" y="197882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+mn-lt"/>
              </a:rPr>
              <a:t>With 2 factors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74004" y="313107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+mn-lt"/>
              </a:rPr>
              <a:t>With n factors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50303" y="4270788"/>
            <a:ext cx="2642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+mn-lt"/>
              </a:rPr>
              <a:t>Let’s not forget the error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52176" y="5426664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+mn-lt"/>
              </a:rPr>
              <a:t>General formula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90386" y="3492298"/>
            <a:ext cx="246734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+mn-lt"/>
              </a:rPr>
              <a:t>y = </a:t>
            </a:r>
            <a:r>
              <a:rPr lang="el-GR" sz="3200" dirty="0">
                <a:latin typeface="+mn-lt"/>
              </a:rPr>
              <a:t>β</a:t>
            </a:r>
            <a:r>
              <a:rPr lang="en-GB" sz="3200" baseline="-25000" dirty="0">
                <a:latin typeface="+mn-lt"/>
              </a:rPr>
              <a:t>0</a:t>
            </a:r>
            <a:r>
              <a:rPr lang="en-GB" sz="3200" dirty="0">
                <a:latin typeface="+mn-lt"/>
              </a:rPr>
              <a:t> + </a:t>
            </a:r>
            <a:r>
              <a:rPr lang="el-GR" sz="3200" dirty="0">
                <a:latin typeface="+mn-lt"/>
              </a:rPr>
              <a:t>β</a:t>
            </a:r>
            <a:r>
              <a:rPr lang="en-GB" sz="3200" baseline="-25000" dirty="0">
                <a:latin typeface="+mn-lt"/>
              </a:rPr>
              <a:t>1</a:t>
            </a:r>
            <a:r>
              <a:rPr lang="en-GB" sz="3200" dirty="0">
                <a:latin typeface="+mn-lt"/>
              </a:rPr>
              <a:t>*x</a:t>
            </a:r>
            <a:endParaRPr lang="en-GB" sz="3200" baseline="-250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9295" y="312463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+mn-lt"/>
              </a:rPr>
              <a:t>Simplest</a:t>
            </a:r>
          </a:p>
        </p:txBody>
      </p:sp>
    </p:spTree>
    <p:extLst>
      <p:ext uri="{BB962C8B-B14F-4D97-AF65-F5344CB8AC3E}">
        <p14:creationId xmlns:p14="http://schemas.microsoft.com/office/powerpoint/2010/main" val="38679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8" grpId="0" animBg="1"/>
      <p:bldP spid="8" grpId="1" animBg="1"/>
      <p:bldP spid="9" grpId="0" animBg="1"/>
      <p:bldP spid="10" grpId="0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5" grpId="0"/>
      <p:bldP spid="16" grpId="0" animBg="1"/>
      <p:bldP spid="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46104" y="2718770"/>
            <a:ext cx="405110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b="1" dirty="0" err="1">
                <a:latin typeface="+mn-lt"/>
              </a:rPr>
              <a:t>y</a:t>
            </a:r>
            <a:r>
              <a:rPr lang="en-GB" sz="3200" b="1" baseline="-25000" dirty="0" err="1">
                <a:latin typeface="+mn-lt"/>
              </a:rPr>
              <a:t>i</a:t>
            </a:r>
            <a:r>
              <a:rPr lang="en-GB" sz="3200" b="1" dirty="0">
                <a:latin typeface="+mn-lt"/>
              </a:rPr>
              <a:t> = (model) + </a:t>
            </a:r>
            <a:r>
              <a:rPr lang="en-GB" sz="3200" b="1" dirty="0" err="1">
                <a:latin typeface="+mn-lt"/>
              </a:rPr>
              <a:t>error</a:t>
            </a:r>
            <a:r>
              <a:rPr lang="en-GB" sz="3200" b="1" baseline="-25000" dirty="0" err="1">
                <a:latin typeface="+mn-lt"/>
              </a:rPr>
              <a:t>i</a:t>
            </a:r>
            <a:r>
              <a:rPr lang="en-GB" sz="3200" b="1" dirty="0">
                <a:latin typeface="+mn-lt"/>
              </a:rPr>
              <a:t> </a:t>
            </a:r>
            <a:endParaRPr lang="en-GB" sz="3200" b="1" baseline="-250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81830" y="2348880"/>
            <a:ext cx="1779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CC0099"/>
                </a:solidFill>
                <a:latin typeface="+mn-lt"/>
              </a:rPr>
              <a:t>Linear model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400672"/>
            <a:ext cx="2376264" cy="17454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399" y="3573016"/>
            <a:ext cx="2136705" cy="14882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620" y="4653136"/>
            <a:ext cx="2619839" cy="18673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097" y="567848"/>
            <a:ext cx="2434201" cy="15783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2144" y="3717032"/>
            <a:ext cx="2589236" cy="1656852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16" idx="2"/>
          </p:cNvCxnSpPr>
          <p:nvPr/>
        </p:nvCxnSpPr>
        <p:spPr>
          <a:xfrm>
            <a:off x="3755741" y="2146166"/>
            <a:ext cx="455193" cy="490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2"/>
          </p:cNvCxnSpPr>
          <p:nvPr/>
        </p:nvCxnSpPr>
        <p:spPr>
          <a:xfrm flipH="1">
            <a:off x="7824193" y="2146166"/>
            <a:ext cx="353004" cy="499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3"/>
          </p:cNvCxnSpPr>
          <p:nvPr/>
        </p:nvCxnSpPr>
        <p:spPr>
          <a:xfrm flipV="1">
            <a:off x="3946104" y="3385402"/>
            <a:ext cx="781745" cy="931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0"/>
          </p:cNvCxnSpPr>
          <p:nvPr/>
        </p:nvCxnSpPr>
        <p:spPr>
          <a:xfrm flipV="1">
            <a:off x="5801539" y="3376738"/>
            <a:ext cx="0" cy="1276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0"/>
          </p:cNvCxnSpPr>
          <p:nvPr/>
        </p:nvCxnSpPr>
        <p:spPr>
          <a:xfrm flipH="1" flipV="1">
            <a:off x="8040216" y="3340140"/>
            <a:ext cx="646546" cy="376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23432" y="198304"/>
            <a:ext cx="201843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800" b="1" dirty="0">
                <a:latin typeface="+mn-lt"/>
              </a:rPr>
              <a:t>One-way ANOVA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42551" y="212273"/>
            <a:ext cx="201414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800" b="1" dirty="0">
                <a:latin typeface="+mn-lt"/>
              </a:rPr>
              <a:t>Two-way ANOVA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03290" y="4959451"/>
            <a:ext cx="74892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800" b="1" i="1" dirty="0">
                <a:latin typeface="+mn-lt"/>
              </a:rPr>
              <a:t>t</a:t>
            </a:r>
            <a:r>
              <a:rPr lang="en-GB" sz="1800" b="1" dirty="0">
                <a:latin typeface="+mn-lt"/>
              </a:rPr>
              <a:t>-test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17628" y="6290537"/>
            <a:ext cx="116782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800" b="1" dirty="0">
                <a:latin typeface="+mn-lt"/>
              </a:rPr>
              <a:t>ANCOVA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78876" y="5144117"/>
            <a:ext cx="141577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800" b="1" dirty="0">
                <a:latin typeface="+mn-lt"/>
              </a:rPr>
              <a:t>Correlation</a:t>
            </a:r>
          </a:p>
        </p:txBody>
      </p:sp>
    </p:spTree>
    <p:extLst>
      <p:ext uri="{BB962C8B-B14F-4D97-AF65-F5344CB8AC3E}">
        <p14:creationId xmlns:p14="http://schemas.microsoft.com/office/powerpoint/2010/main" val="29767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8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180402"/>
            <a:ext cx="8229600" cy="58430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Linear regression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3392" y="1988840"/>
            <a:ext cx="7767063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Linear modelling in R</a:t>
            </a:r>
            <a:r>
              <a:rPr lang="en-GB" sz="2400" dirty="0">
                <a:latin typeface="+mn-lt"/>
              </a:rPr>
              <a:t>: </a:t>
            </a:r>
            <a:r>
              <a:rPr lang="en-GB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lm(</a:t>
            </a:r>
            <a:r>
              <a:rPr lang="en-GB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r>
              <a:rPr lang="en-GB" sz="2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Regression</a:t>
            </a:r>
            <a:r>
              <a:rPr lang="en-GB" sz="2400" dirty="0">
                <a:latin typeface="+mn-lt"/>
              </a:rPr>
              <a:t>: 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lm(</a:t>
            </a:r>
            <a:r>
              <a:rPr lang="en-GB" sz="2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conifer$Light~conifer$Depth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or: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lm(</a:t>
            </a:r>
            <a:r>
              <a:rPr lang="en-GB" sz="2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Light~Depth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data=conifer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424" y="5373216"/>
            <a:ext cx="884889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lm(</a:t>
            </a:r>
            <a:r>
              <a:rPr lang="en-GB" sz="2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Light~Depth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data=conifer) -&gt; </a:t>
            </a:r>
            <a:r>
              <a:rPr lang="en-GB" sz="2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linear.conifer</a:t>
            </a:r>
            <a:endParaRPr lang="en-GB" sz="24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77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887320"/>
            <a:ext cx="9622866" cy="5656812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180402"/>
            <a:ext cx="8229600" cy="58430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Linear regression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968208" y="1844824"/>
            <a:ext cx="1008112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1824" y="1844824"/>
            <a:ext cx="3384376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127448" y="1772816"/>
            <a:ext cx="3312368" cy="4701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79976" y="2689756"/>
            <a:ext cx="3177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light = </a:t>
            </a:r>
            <a:r>
              <a:rPr lang="el-GR" sz="2800" dirty="0">
                <a:latin typeface="Calibri" panose="020F0502020204030204" pitchFamily="34" charset="0"/>
              </a:rPr>
              <a:t>β</a:t>
            </a:r>
            <a:r>
              <a:rPr lang="en-GB" sz="2800" baseline="-25000" dirty="0">
                <a:latin typeface="Calibri" panose="020F0502020204030204" pitchFamily="34" charset="0"/>
              </a:rPr>
              <a:t>0</a:t>
            </a:r>
            <a:r>
              <a:rPr lang="en-GB" sz="2800" dirty="0">
                <a:latin typeface="Calibri" panose="020F0502020204030204" pitchFamily="34" charset="0"/>
              </a:rPr>
              <a:t> + </a:t>
            </a:r>
            <a:r>
              <a:rPr lang="el-GR" sz="2800" dirty="0">
                <a:latin typeface="Calibri" panose="020F0502020204030204" pitchFamily="34" charset="0"/>
              </a:rPr>
              <a:t>β</a:t>
            </a:r>
            <a:r>
              <a:rPr lang="en-GB" sz="2800" baseline="-25000" dirty="0">
                <a:latin typeface="Calibri" panose="020F0502020204030204" pitchFamily="34" charset="0"/>
              </a:rPr>
              <a:t>1</a:t>
            </a:r>
            <a:r>
              <a:rPr lang="en-GB" sz="2800" dirty="0">
                <a:latin typeface="Calibri" panose="020F0502020204030204" pitchFamily="34" charset="0"/>
              </a:rPr>
              <a:t>*depth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19936" y="3280252"/>
            <a:ext cx="4273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light = 5014 - 292*depth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439816" y="2132856"/>
            <a:ext cx="1224136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711624" y="3789041"/>
            <a:ext cx="2880320" cy="1439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85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180402"/>
            <a:ext cx="8229600" cy="58430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Linear </a:t>
            </a:r>
            <a:r>
              <a:rPr lang="en-GB" sz="4000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>regression</a:t>
            </a:r>
            <a:endParaRPr lang="en-GB" sz="3600" kern="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1311295"/>
            <a:ext cx="109452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Line of best fit (= regression line)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GB" sz="2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geom_abline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(intercept= , slope= )</a:t>
            </a:r>
          </a:p>
          <a:p>
            <a:endParaRPr lang="en-GB" sz="16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coefficients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2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3645024"/>
            <a:ext cx="5040560" cy="302433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08726" y="3819827"/>
            <a:ext cx="3899480" cy="6172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938723" y="3897191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cf.abline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</a:t>
            </a:r>
            <a:endParaRPr lang="en-GB" sz="2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289" y="3816574"/>
            <a:ext cx="2466975" cy="561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779" y="4459166"/>
            <a:ext cx="1162212" cy="4382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64152" y="5117122"/>
            <a:ext cx="14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+mn-lt"/>
              </a:rPr>
              <a:t>It’s a vector!</a:t>
            </a:r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flipV="1">
            <a:off x="8938723" y="4822842"/>
            <a:ext cx="576064" cy="494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15880" y="1267529"/>
            <a:ext cx="3762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</a:rPr>
              <a:t>light = 5014 - 292*depth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591944" y="1700808"/>
            <a:ext cx="50405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7464152" y="1700808"/>
            <a:ext cx="14401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25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180402"/>
            <a:ext cx="8229600" cy="58430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Linear </a:t>
            </a:r>
            <a:r>
              <a:rPr lang="en-GB" sz="4000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>regression</a:t>
            </a:r>
            <a:endParaRPr lang="en-GB" sz="3600" kern="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352" y="1128365"/>
            <a:ext cx="11264622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coefficients(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linear.conifer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-&gt;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cf.abline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onifer %&gt;%</a:t>
            </a:r>
          </a:p>
          <a:p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(Depth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Light))+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geom_point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colour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forestgreen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size=3)+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geom_abline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(intercept=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cf.abline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 slope=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cf.abline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[2]))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63752" y="6253359"/>
            <a:ext cx="3762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light = 5014 - 292*depth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12" y="1340768"/>
            <a:ext cx="2466975" cy="561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268" y="3303288"/>
            <a:ext cx="4449407" cy="27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CC0000"/>
        </a:dk1>
        <a:lt1>
          <a:srgbClr val="FFFFFF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CC0000"/>
        </a:dk1>
        <a:lt1>
          <a:srgbClr val="FFFFFF"/>
        </a:lt1>
        <a:dk2>
          <a:srgbClr val="99003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73459</TotalTime>
  <Words>2396</Words>
  <Application>Microsoft Office PowerPoint</Application>
  <PresentationFormat>Widescreen</PresentationFormat>
  <Paragraphs>499</Paragraphs>
  <Slides>54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Arial</vt:lpstr>
      <vt:lpstr>Arial Black</vt:lpstr>
      <vt:lpstr>Calibri</vt:lpstr>
      <vt:lpstr>Calibri Light</vt:lpstr>
      <vt:lpstr>Courier New</vt:lpstr>
      <vt:lpstr>Minya Nouvelle</vt:lpstr>
      <vt:lpstr>Default Design</vt:lpstr>
      <vt:lpstr>Office Theme</vt:lpstr>
      <vt:lpstr>1_Office Theme</vt:lpstr>
      <vt:lpstr>2_Office Theme</vt:lpstr>
      <vt:lpstr>3_Office Theme</vt:lpstr>
      <vt:lpstr>Introduction to Linear Modelling Anne Segonds-Pichon v2020-09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Assumptions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 10 : protein.expression.csv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 10 : protein.expression.csv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statistics</dc:title>
  <dc:creator>segondsa</dc:creator>
  <cp:lastModifiedBy>Anne Segonds-Pichon</cp:lastModifiedBy>
  <cp:revision>1553</cp:revision>
  <cp:lastPrinted>2019-11-19T14:53:45Z</cp:lastPrinted>
  <dcterms:created xsi:type="dcterms:W3CDTF">2005-09-24T13:43:00Z</dcterms:created>
  <dcterms:modified xsi:type="dcterms:W3CDTF">2020-09-10T18:33:10Z</dcterms:modified>
</cp:coreProperties>
</file>