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5" r:id="rId9"/>
    <p:sldId id="266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450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E5B0C6-0797-47BA-BA81-87B4C903A17B}" type="datetimeFigureOut">
              <a:rPr lang="en-GB" smtClean="0"/>
              <a:t>02/11/2018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3E1E56-17E4-4A47-91E6-12ACE52F7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1992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E5B0C6-0797-47BA-BA81-87B4C903A17B}" type="datetimeFigureOut">
              <a:rPr lang="en-GB" smtClean="0"/>
              <a:t>02/11/2018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3E1E56-17E4-4A47-91E6-12ACE52F7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3344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E5B0C6-0797-47BA-BA81-87B4C903A17B}" type="datetimeFigureOut">
              <a:rPr lang="en-GB" smtClean="0"/>
              <a:t>02/11/2018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3E1E56-17E4-4A47-91E6-12ACE52F7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1740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E5B0C6-0797-47BA-BA81-87B4C903A17B}" type="datetimeFigureOut">
              <a:rPr lang="en-GB" smtClean="0"/>
              <a:t>02/11/2018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3E1E56-17E4-4A47-91E6-12ACE52F7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2717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E5B0C6-0797-47BA-BA81-87B4C903A17B}" type="datetimeFigureOut">
              <a:rPr lang="en-GB" smtClean="0"/>
              <a:t>02/11/2018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3E1E56-17E4-4A47-91E6-12ACE52F7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2681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E5B0C6-0797-47BA-BA81-87B4C903A17B}" type="datetimeFigureOut">
              <a:rPr lang="en-GB" smtClean="0"/>
              <a:t>02/11/2018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3E1E56-17E4-4A47-91E6-12ACE52F7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1587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E5B0C6-0797-47BA-BA81-87B4C903A17B}" type="datetimeFigureOut">
              <a:rPr lang="en-GB" smtClean="0"/>
              <a:t>02/11/2018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3E1E56-17E4-4A47-91E6-12ACE52F7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9252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E5B0C6-0797-47BA-BA81-87B4C903A17B}" type="datetimeFigureOut">
              <a:rPr lang="en-GB" smtClean="0"/>
              <a:t>02/11/2018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3E1E56-17E4-4A47-91E6-12ACE52F7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4625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E5B0C6-0797-47BA-BA81-87B4C903A17B}" type="datetimeFigureOut">
              <a:rPr lang="en-GB" smtClean="0"/>
              <a:t>02/11/2018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3E1E56-17E4-4A47-91E6-12ACE52F7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0112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E5B0C6-0797-47BA-BA81-87B4C903A17B}" type="datetimeFigureOut">
              <a:rPr lang="en-GB" smtClean="0"/>
              <a:t>02/11/2018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3E1E56-17E4-4A47-91E6-12ACE52F7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5424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E5B0C6-0797-47BA-BA81-87B4C903A17B}" type="datetimeFigureOut">
              <a:rPr lang="en-GB" smtClean="0"/>
              <a:t>02/11/2018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3E1E56-17E4-4A47-91E6-12ACE52F7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5103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5935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aws.amazon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Different types of Linux installation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772" y="5349875"/>
            <a:ext cx="4214447" cy="149667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7031" y="3128834"/>
            <a:ext cx="3294969" cy="388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66373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556" y="365125"/>
            <a:ext cx="10902244" cy="1325563"/>
          </a:xfrm>
        </p:spPr>
        <p:txBody>
          <a:bodyPr/>
          <a:lstStyle/>
          <a:p>
            <a:r>
              <a:rPr lang="en-GB" dirty="0" smtClean="0"/>
              <a:t>Connect to the instance via SSH using your key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09536"/>
            <a:ext cx="10515600" cy="4351338"/>
          </a:xfrm>
        </p:spPr>
        <p:txBody>
          <a:bodyPr/>
          <a:lstStyle/>
          <a:p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ssh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</a:t>
            </a:r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[</a:t>
            </a:r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key_file.pem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username@address.from.ec2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8579" y="2135010"/>
            <a:ext cx="7033155" cy="4444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2643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Terminate your instance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Instances &gt; Right click &gt; Terminate</a:t>
            </a:r>
          </a:p>
          <a:p>
            <a:r>
              <a:rPr lang="en-GB" dirty="0" smtClean="0"/>
              <a:t>Will be warned about deleting the underlying storage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1022" y="3135489"/>
            <a:ext cx="8647289" cy="3362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34162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Storage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478844"/>
            <a:ext cx="11525956" cy="5226756"/>
          </a:xfrm>
        </p:spPr>
        <p:txBody>
          <a:bodyPr>
            <a:normAutofit/>
          </a:bodyPr>
          <a:lstStyle/>
          <a:p>
            <a:r>
              <a:rPr lang="en-GB" dirty="0" smtClean="0"/>
              <a:t>Simple instances come with limited, temporary storage</a:t>
            </a:r>
          </a:p>
          <a:p>
            <a:r>
              <a:rPr lang="en-GB" dirty="0" smtClean="0"/>
              <a:t>For serious work you want additional storage</a:t>
            </a:r>
          </a:p>
          <a:p>
            <a:pPr lvl="1"/>
            <a:r>
              <a:rPr lang="en-GB" dirty="0" smtClean="0"/>
              <a:t>Configure storage bins</a:t>
            </a:r>
          </a:p>
          <a:p>
            <a:pPr lvl="1"/>
            <a:r>
              <a:rPr lang="en-GB" dirty="0" smtClean="0"/>
              <a:t>Add them to one (or more) images</a:t>
            </a:r>
          </a:p>
          <a:p>
            <a:pPr lvl="1"/>
            <a:r>
              <a:rPr lang="en-GB" dirty="0" smtClean="0"/>
              <a:t>Add data to them</a:t>
            </a:r>
          </a:p>
          <a:p>
            <a:r>
              <a:rPr lang="en-GB" dirty="0" smtClean="0"/>
              <a:t>Storage bins exist independently of the compute instances</a:t>
            </a:r>
          </a:p>
          <a:p>
            <a:pPr lvl="1"/>
            <a:r>
              <a:rPr lang="en-GB" dirty="0" smtClean="0"/>
              <a:t>Simple stores for applications or databases 	</a:t>
            </a:r>
            <a:r>
              <a:rPr lang="en-GB" dirty="0" smtClean="0">
                <a:solidFill>
                  <a:srgbClr val="C00000"/>
                </a:solidFill>
              </a:rPr>
              <a:t>Elastic Block Store (EBS)	$$$</a:t>
            </a:r>
          </a:p>
          <a:p>
            <a:pPr lvl="1"/>
            <a:r>
              <a:rPr lang="en-GB" dirty="0" smtClean="0"/>
              <a:t>File system storage for concurrent access 	</a:t>
            </a:r>
            <a:r>
              <a:rPr lang="en-GB" dirty="0" smtClean="0">
                <a:solidFill>
                  <a:srgbClr val="C00000"/>
                </a:solidFill>
              </a:rPr>
              <a:t>Elastic File System (EFS)	$$$$$$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Large data storage and processing/archiving 	</a:t>
            </a:r>
            <a:r>
              <a:rPr lang="en-GB" dirty="0" smtClean="0">
                <a:solidFill>
                  <a:srgbClr val="C00000"/>
                </a:solidFill>
              </a:rPr>
              <a:t>Simple Storage Service (S3)	$$</a:t>
            </a:r>
          </a:p>
          <a:p>
            <a:pPr lvl="1"/>
            <a:r>
              <a:rPr lang="en-GB" dirty="0" smtClean="0"/>
              <a:t>Long term archiving 				</a:t>
            </a:r>
            <a:r>
              <a:rPr lang="en-GB" dirty="0" smtClean="0">
                <a:solidFill>
                  <a:srgbClr val="C00000"/>
                </a:solidFill>
              </a:rPr>
              <a:t>Glacier 			$</a:t>
            </a:r>
            <a:endParaRPr lang="en-GB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9819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Types of Linux installation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Bare metal</a:t>
            </a:r>
          </a:p>
          <a:p>
            <a:pPr lvl="1"/>
            <a:r>
              <a:rPr lang="en-GB" dirty="0" smtClean="0"/>
              <a:t>Physical hardware</a:t>
            </a:r>
          </a:p>
          <a:p>
            <a:pPr lvl="1"/>
            <a:r>
              <a:rPr lang="en-GB" dirty="0" smtClean="0"/>
              <a:t>CD / DVD / USB / Network installation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Virtual Machine</a:t>
            </a:r>
          </a:p>
          <a:p>
            <a:pPr lvl="1"/>
            <a:r>
              <a:rPr lang="en-GB" dirty="0" smtClean="0"/>
              <a:t>Runs within another operating system</a:t>
            </a:r>
          </a:p>
          <a:p>
            <a:pPr lvl="1"/>
            <a:r>
              <a:rPr lang="en-GB" dirty="0" smtClean="0"/>
              <a:t>Portable / disposable</a:t>
            </a:r>
          </a:p>
          <a:p>
            <a:pPr lvl="1"/>
            <a:r>
              <a:rPr lang="en-GB" dirty="0" smtClean="0"/>
              <a:t>Install from ISO / Network</a:t>
            </a:r>
          </a:p>
          <a:p>
            <a:endParaRPr lang="en-GB" dirty="0"/>
          </a:p>
          <a:p>
            <a:r>
              <a:rPr lang="en-GB" dirty="0" smtClean="0"/>
              <a:t>Cloud</a:t>
            </a:r>
          </a:p>
          <a:p>
            <a:pPr lvl="1"/>
            <a:r>
              <a:rPr lang="en-GB" dirty="0" smtClean="0"/>
              <a:t>Virtual machine on someone else's hardware</a:t>
            </a:r>
          </a:p>
          <a:p>
            <a:pPr lvl="1"/>
            <a:r>
              <a:rPr lang="en-GB" dirty="0" smtClean="0"/>
              <a:t>Amazon / Google are the main providers</a:t>
            </a:r>
          </a:p>
          <a:p>
            <a:pPr lvl="1"/>
            <a:r>
              <a:rPr lang="en-GB" dirty="0" smtClean="0"/>
              <a:t>Range of available hardware and OS images available</a:t>
            </a:r>
          </a:p>
        </p:txBody>
      </p:sp>
    </p:spTree>
    <p:extLst>
      <p:ext uri="{BB962C8B-B14F-4D97-AF65-F5344CB8AC3E}">
        <p14:creationId xmlns:p14="http://schemas.microsoft.com/office/powerpoint/2010/main" val="2633814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Installing bare metal or in a VM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Essentially the same process</a:t>
            </a:r>
          </a:p>
          <a:p>
            <a:r>
              <a:rPr lang="en-GB" dirty="0" smtClean="0"/>
              <a:t>Uses an installer provided by the Linux distribution</a:t>
            </a:r>
          </a:p>
          <a:p>
            <a:r>
              <a:rPr lang="en-GB" dirty="0" smtClean="0"/>
              <a:t>Two main types</a:t>
            </a:r>
          </a:p>
          <a:p>
            <a:pPr lvl="1"/>
            <a:r>
              <a:rPr lang="en-GB" dirty="0" smtClean="0"/>
              <a:t>Live image</a:t>
            </a:r>
          </a:p>
          <a:p>
            <a:pPr lvl="2"/>
            <a:r>
              <a:rPr lang="en-GB" dirty="0" smtClean="0"/>
              <a:t>Boot into a working OS from a CD/DVD/USB</a:t>
            </a:r>
          </a:p>
          <a:p>
            <a:pPr lvl="2"/>
            <a:r>
              <a:rPr lang="en-GB" dirty="0" smtClean="0"/>
              <a:t>Copy the image to a hard drive and boot from there</a:t>
            </a:r>
          </a:p>
          <a:p>
            <a:pPr lvl="2"/>
            <a:r>
              <a:rPr lang="en-GB" dirty="0" smtClean="0"/>
              <a:t>Little to no configuration options - need to modify post install</a:t>
            </a:r>
          </a:p>
          <a:p>
            <a:pPr lvl="1"/>
            <a:r>
              <a:rPr lang="en-GB" dirty="0" smtClean="0"/>
              <a:t>Real installer</a:t>
            </a:r>
          </a:p>
          <a:p>
            <a:pPr lvl="2"/>
            <a:r>
              <a:rPr lang="en-GB" dirty="0" smtClean="0"/>
              <a:t>Guided installation process in a custom installer</a:t>
            </a:r>
          </a:p>
          <a:p>
            <a:pPr lvl="2"/>
            <a:r>
              <a:rPr lang="en-GB" dirty="0" smtClean="0"/>
              <a:t>Many options (software, networking, disk partitioning </a:t>
            </a:r>
            <a:r>
              <a:rPr lang="en-GB" dirty="0" err="1" smtClean="0"/>
              <a:t>etc</a:t>
            </a:r>
            <a:r>
              <a:rPr lang="en-GB" dirty="0" smtClean="0"/>
              <a:t>)</a:t>
            </a:r>
          </a:p>
          <a:p>
            <a:pPr lvl="2"/>
            <a:r>
              <a:rPr lang="en-GB" dirty="0" smtClean="0"/>
              <a:t>More flexibility, but more hassle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3152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Installing into a </a:t>
            </a:r>
            <a:r>
              <a:rPr lang="en-GB" dirty="0" err="1" smtClean="0"/>
              <a:t>VirtualBox</a:t>
            </a:r>
            <a:r>
              <a:rPr lang="en-GB" dirty="0" smtClean="0"/>
              <a:t> VM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5219" y="1519415"/>
            <a:ext cx="2880959" cy="250689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07113" y="1519415"/>
            <a:ext cx="2880959" cy="250689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99007" y="1519415"/>
            <a:ext cx="2880959" cy="250689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8597" y="4183593"/>
            <a:ext cx="3732110" cy="250689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50708" y="4183573"/>
            <a:ext cx="3732138" cy="250691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093782" y="4183572"/>
            <a:ext cx="3475842" cy="250691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601064" y="1809106"/>
            <a:ext cx="5438422" cy="4434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838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Creating an Amazon EC2 server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Create an AWS account (will require a credit card, but test servers can be run for free)</a:t>
            </a:r>
          </a:p>
          <a:p>
            <a:pPr lvl="1"/>
            <a:r>
              <a:rPr lang="en-GB" dirty="0" smtClean="0">
                <a:hlinkClick r:id="rId2"/>
              </a:rPr>
              <a:t>https://aws.amazon.com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Create a key pair</a:t>
            </a:r>
          </a:p>
          <a:p>
            <a:r>
              <a:rPr lang="en-GB" dirty="0" smtClean="0"/>
              <a:t>Create an EC2 instance</a:t>
            </a:r>
          </a:p>
          <a:p>
            <a:r>
              <a:rPr lang="en-GB" dirty="0" smtClean="0"/>
              <a:t>Connect to the image using the key</a:t>
            </a:r>
          </a:p>
          <a:p>
            <a:r>
              <a:rPr lang="en-GB" dirty="0" smtClean="0"/>
              <a:t>Do what you want</a:t>
            </a:r>
          </a:p>
          <a:p>
            <a:r>
              <a:rPr lang="en-GB" dirty="0" smtClean="0"/>
              <a:t>Shut it down (so you stop being charged!)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2958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Create a key pair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Key Pairs &gt; Create Key Pair</a:t>
            </a:r>
          </a:p>
          <a:p>
            <a:pPr lvl="1"/>
            <a:r>
              <a:rPr lang="en-GB" dirty="0" smtClean="0"/>
              <a:t>Give it a name</a:t>
            </a:r>
          </a:p>
          <a:p>
            <a:pPr lvl="1"/>
            <a:r>
              <a:rPr lang="en-GB" dirty="0" smtClean="0"/>
              <a:t>Download the .</a:t>
            </a:r>
            <a:r>
              <a:rPr lang="en-GB" dirty="0" err="1" smtClean="0"/>
              <a:t>pem</a:t>
            </a:r>
            <a:r>
              <a:rPr lang="en-GB" dirty="0" smtClean="0"/>
              <a:t> file which it creates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5200" y="3400425"/>
            <a:ext cx="4267200" cy="3105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0905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Create an EC2 instance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Instances &gt; Launch Instance</a:t>
            </a:r>
          </a:p>
          <a:p>
            <a:pPr lvl="1"/>
            <a:r>
              <a:rPr lang="en-GB" dirty="0" smtClean="0"/>
              <a:t>Select hardware and base OS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0457" y="3084017"/>
            <a:ext cx="6701544" cy="3227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096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en-GB" dirty="0" smtClean="0"/>
              <a:t>Launch instance and set keys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3867" y="1952625"/>
            <a:ext cx="6705600" cy="4171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363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Find instance details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Under instances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Find username</a:t>
            </a:r>
            <a:endParaRPr lang="en-US" dirty="0"/>
          </a:p>
          <a:p>
            <a:pPr lvl="1"/>
            <a:r>
              <a:rPr lang="en-US" dirty="0"/>
              <a:t>For Amazon Linux 2 or the Amazon Linux AMI, the user name is ec2-user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/>
              <a:t>For a Centos AMI, the user name is centos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/>
              <a:t>For a </a:t>
            </a:r>
            <a:r>
              <a:rPr lang="en-US" dirty="0" err="1"/>
              <a:t>Debian</a:t>
            </a:r>
            <a:r>
              <a:rPr lang="en-US" dirty="0"/>
              <a:t> AMI, the user name is admin or root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/>
              <a:t>For a Fedora AMI, the user name is ec2-user or fedora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/>
              <a:t>For a RHEL AMI, the user name is ec2-user or root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/>
              <a:t>For a SUSE AMI, the user name is ec2-user or root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/>
              <a:t>For an Ubuntu AMI, the user name is </a:t>
            </a:r>
            <a:r>
              <a:rPr lang="en-US" dirty="0" err="1"/>
              <a:t>ubuntu</a:t>
            </a:r>
            <a:r>
              <a:rPr lang="en-US" dirty="0"/>
              <a:t>.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7712" y="2575100"/>
            <a:ext cx="10696575" cy="71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4673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4944</TotalTime>
  <Words>416</Words>
  <Application>Microsoft Office PowerPoint</Application>
  <PresentationFormat>Widescreen</PresentationFormat>
  <Paragraphs>76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Courier New</vt:lpstr>
      <vt:lpstr>Office Theme</vt:lpstr>
      <vt:lpstr>Different types of Linux installation</vt:lpstr>
      <vt:lpstr>Types of Linux installation</vt:lpstr>
      <vt:lpstr>Installing bare metal or in a VM</vt:lpstr>
      <vt:lpstr>Installing into a VirtualBox VM</vt:lpstr>
      <vt:lpstr>Creating an Amazon EC2 server</vt:lpstr>
      <vt:lpstr>Create a key pair</vt:lpstr>
      <vt:lpstr>Create an EC2 instance</vt:lpstr>
      <vt:lpstr>Launch instance and set keys</vt:lpstr>
      <vt:lpstr>Find instance details</vt:lpstr>
      <vt:lpstr>Connect to the instance via SSH using your key</vt:lpstr>
      <vt:lpstr>Terminate your instance</vt:lpstr>
      <vt:lpstr>Storage</vt:lpstr>
    </vt:vector>
  </TitlesOfParts>
  <Company>Babraham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Linux Bootcamp</dc:title>
  <dc:creator>Simon Andrews</dc:creator>
  <cp:lastModifiedBy>Simon Andrews</cp:lastModifiedBy>
  <cp:revision>118</cp:revision>
  <dcterms:created xsi:type="dcterms:W3CDTF">2018-09-11T07:57:52Z</dcterms:created>
  <dcterms:modified xsi:type="dcterms:W3CDTF">2018-11-02T11:31:04Z</dcterms:modified>
</cp:coreProperties>
</file>