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521" r:id="rId2"/>
    <p:sldId id="540" r:id="rId3"/>
    <p:sldId id="475" r:id="rId4"/>
    <p:sldId id="280" r:id="rId5"/>
    <p:sldId id="281" r:id="rId6"/>
    <p:sldId id="541" r:id="rId7"/>
    <p:sldId id="542" r:id="rId8"/>
    <p:sldId id="526" r:id="rId9"/>
    <p:sldId id="528" r:id="rId10"/>
    <p:sldId id="529" r:id="rId11"/>
    <p:sldId id="285" r:id="rId12"/>
    <p:sldId id="286" r:id="rId13"/>
    <p:sldId id="530" r:id="rId14"/>
    <p:sldId id="287" r:id="rId15"/>
    <p:sldId id="288" r:id="rId16"/>
    <p:sldId id="289" r:id="rId17"/>
    <p:sldId id="290" r:id="rId18"/>
    <p:sldId id="291" r:id="rId19"/>
    <p:sldId id="533" r:id="rId20"/>
    <p:sldId id="543" r:id="rId21"/>
    <p:sldId id="544" r:id="rId22"/>
    <p:sldId id="293" r:id="rId23"/>
    <p:sldId id="294" r:id="rId24"/>
    <p:sldId id="295" r:id="rId25"/>
    <p:sldId id="457" r:id="rId26"/>
    <p:sldId id="545" r:id="rId27"/>
    <p:sldId id="423" r:id="rId28"/>
    <p:sldId id="356" r:id="rId29"/>
    <p:sldId id="508" r:id="rId30"/>
    <p:sldId id="531" r:id="rId31"/>
    <p:sldId id="511" r:id="rId32"/>
    <p:sldId id="512" r:id="rId33"/>
    <p:sldId id="513" r:id="rId34"/>
    <p:sldId id="514" r:id="rId35"/>
    <p:sldId id="515" r:id="rId36"/>
    <p:sldId id="516" r:id="rId37"/>
    <p:sldId id="517" r:id="rId38"/>
    <p:sldId id="518" r:id="rId39"/>
    <p:sldId id="519" r:id="rId40"/>
    <p:sldId id="537" r:id="rId41"/>
    <p:sldId id="539" r:id="rId42"/>
    <p:sldId id="536" r:id="rId43"/>
    <p:sldId id="507" r:id="rId44"/>
    <p:sldId id="522" r:id="rId4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43B8BF"/>
    <a:srgbClr val="F8D7CD"/>
    <a:srgbClr val="FFC1C1"/>
    <a:srgbClr val="006600"/>
    <a:srgbClr val="9DC3E6"/>
    <a:srgbClr val="4496C1"/>
    <a:srgbClr val="CCFF33"/>
    <a:srgbClr val="66FF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1" autoAdjust="0"/>
    <p:restoredTop sz="92260" autoAdjust="0"/>
  </p:normalViewPr>
  <p:slideViewPr>
    <p:cSldViewPr snapToGrid="0">
      <p:cViewPr varScale="1">
        <p:scale>
          <a:sx n="81" d="100"/>
          <a:sy n="81" d="100"/>
        </p:scale>
        <p:origin x="15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3D4063-6802-41A6-BB77-007CEFC09B1E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99B112-1CEF-4351-8911-84A737D735FA}">
      <dgm:prSet phldrT="[Text]" custT="1"/>
      <dgm:spPr/>
      <dgm:t>
        <a:bodyPr/>
        <a:lstStyle/>
        <a:p>
          <a:r>
            <a:rPr lang="en-US" sz="2000" b="1" dirty="0" smtClean="0"/>
            <a:t>Question</a:t>
          </a:r>
          <a:endParaRPr lang="en-US" sz="2000" b="1" dirty="0"/>
        </a:p>
      </dgm:t>
    </dgm:pt>
    <dgm:pt modelId="{4ACE07A0-D374-40D5-95E5-4B499D5DD4AD}" type="parTrans" cxnId="{F6B00E22-1243-4D2A-9699-5C3AC1C938F6}">
      <dgm:prSet/>
      <dgm:spPr/>
      <dgm:t>
        <a:bodyPr/>
        <a:lstStyle/>
        <a:p>
          <a:endParaRPr lang="en-US"/>
        </a:p>
      </dgm:t>
    </dgm:pt>
    <dgm:pt modelId="{D5A34D77-A032-4FEC-8703-3C7E0954DE53}" type="sibTrans" cxnId="{F6B00E22-1243-4D2A-9699-5C3AC1C938F6}">
      <dgm:prSet/>
      <dgm:spPr/>
      <dgm:t>
        <a:bodyPr/>
        <a:lstStyle/>
        <a:p>
          <a:endParaRPr lang="en-US"/>
        </a:p>
      </dgm:t>
    </dgm:pt>
    <dgm:pt modelId="{150881F3-9517-48C8-B643-C0243C21309C}">
      <dgm:prSet phldrT="[Text]" custT="1"/>
      <dgm:spPr/>
      <dgm:t>
        <a:bodyPr/>
        <a:lstStyle/>
        <a:p>
          <a:r>
            <a:rPr lang="en-US" sz="2000" b="1" smtClean="0"/>
            <a:t>Data Collection/Storage</a:t>
          </a:r>
          <a:endParaRPr lang="en-US" sz="2000" b="1" dirty="0"/>
        </a:p>
      </dgm:t>
    </dgm:pt>
    <dgm:pt modelId="{553B56D0-15B1-44BC-85EE-560FBA261554}" type="parTrans" cxnId="{65D81216-FC44-4A8A-8074-FA9A0306AA5B}">
      <dgm:prSet/>
      <dgm:spPr/>
      <dgm:t>
        <a:bodyPr/>
        <a:lstStyle/>
        <a:p>
          <a:endParaRPr lang="en-US"/>
        </a:p>
      </dgm:t>
    </dgm:pt>
    <dgm:pt modelId="{888FD2F9-F2A2-4571-B572-ED4E0B2DA1B8}" type="sibTrans" cxnId="{65D81216-FC44-4A8A-8074-FA9A0306AA5B}">
      <dgm:prSet/>
      <dgm:spPr/>
      <dgm:t>
        <a:bodyPr/>
        <a:lstStyle/>
        <a:p>
          <a:endParaRPr lang="en-US"/>
        </a:p>
      </dgm:t>
    </dgm:pt>
    <dgm:pt modelId="{621C8C8D-6682-48B5-9F56-79791AE6CFC3}">
      <dgm:prSet phldrT="[Text]" custT="1"/>
      <dgm:spPr>
        <a:ln w="381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Data Exploration</a:t>
          </a:r>
          <a:endParaRPr lang="en-US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AA5611BE-15CF-44A8-AF9D-F87495377261}" type="parTrans" cxnId="{65E5C856-347C-4764-9257-8BAC30C24ADE}">
      <dgm:prSet/>
      <dgm:spPr/>
      <dgm:t>
        <a:bodyPr/>
        <a:lstStyle/>
        <a:p>
          <a:endParaRPr lang="en-US"/>
        </a:p>
      </dgm:t>
    </dgm:pt>
    <dgm:pt modelId="{94BFC47A-5557-4297-80D2-13238EDEDA59}" type="sibTrans" cxnId="{65E5C856-347C-4764-9257-8BAC30C24ADE}">
      <dgm:prSet/>
      <dgm:spPr/>
      <dgm:t>
        <a:bodyPr/>
        <a:lstStyle/>
        <a:p>
          <a:endParaRPr lang="en-US"/>
        </a:p>
      </dgm:t>
    </dgm:pt>
    <dgm:pt modelId="{53939CE5-F55C-4C35-8E67-C078F0DC1DFB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Data Analysis</a:t>
          </a:r>
          <a:endParaRPr lang="en-US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F0669840-A653-4628-A0C1-FB8D2A49F1B7}" type="parTrans" cxnId="{ADC32BB7-A6A6-42E4-AD63-E579FC6B3481}">
      <dgm:prSet/>
      <dgm:spPr/>
      <dgm:t>
        <a:bodyPr/>
        <a:lstStyle/>
        <a:p>
          <a:endParaRPr lang="en-US"/>
        </a:p>
      </dgm:t>
    </dgm:pt>
    <dgm:pt modelId="{5F6A768D-9F68-4DE9-9C27-0AA1AF744745}" type="sibTrans" cxnId="{ADC32BB7-A6A6-42E4-AD63-E579FC6B3481}">
      <dgm:prSet/>
      <dgm:spPr/>
      <dgm:t>
        <a:bodyPr/>
        <a:lstStyle/>
        <a:p>
          <a:endParaRPr lang="en-US"/>
        </a:p>
      </dgm:t>
    </dgm:pt>
    <dgm:pt modelId="{09262666-4DFB-4DCB-B9A8-698380D92DAA}">
      <dgm:prSet phldrT="[Text]" custT="1"/>
      <dgm:spPr/>
      <dgm:t>
        <a:bodyPr/>
        <a:lstStyle/>
        <a:p>
          <a:r>
            <a:rPr lang="en-US" sz="2000" b="1" dirty="0" smtClean="0"/>
            <a:t>Results</a:t>
          </a:r>
          <a:endParaRPr lang="en-US" sz="2000" b="1" dirty="0"/>
        </a:p>
      </dgm:t>
    </dgm:pt>
    <dgm:pt modelId="{1BF0D3DD-14F2-48F9-A19D-EB3CEB3FCC18}" type="parTrans" cxnId="{83081BEE-65C4-4006-813A-328D49E9C76B}">
      <dgm:prSet/>
      <dgm:spPr/>
      <dgm:t>
        <a:bodyPr/>
        <a:lstStyle/>
        <a:p>
          <a:endParaRPr lang="en-US"/>
        </a:p>
      </dgm:t>
    </dgm:pt>
    <dgm:pt modelId="{80FE8BC6-63E1-46F5-AB00-C9AE5435AD42}" type="sibTrans" cxnId="{83081BEE-65C4-4006-813A-328D49E9C76B}">
      <dgm:prSet/>
      <dgm:spPr/>
      <dgm:t>
        <a:bodyPr/>
        <a:lstStyle/>
        <a:p>
          <a:endParaRPr lang="en-US"/>
        </a:p>
      </dgm:t>
    </dgm:pt>
    <dgm:pt modelId="{DDA9AD34-AB94-4D97-B475-D357CE2645CD}">
      <dgm:prSet phldrT="[Text]" custT="1"/>
      <dgm:spPr/>
      <dgm:t>
        <a:bodyPr/>
        <a:lstStyle/>
        <a:p>
          <a:r>
            <a:rPr lang="en-US" sz="2000" b="1" smtClean="0"/>
            <a:t>Experiment</a:t>
          </a:r>
          <a:endParaRPr lang="en-US" sz="2000" b="1" dirty="0"/>
        </a:p>
      </dgm:t>
    </dgm:pt>
    <dgm:pt modelId="{E9FC5EA0-B57B-424E-8D8B-3832BFE16FC0}" type="parTrans" cxnId="{1581D4FC-BE76-4059-950C-A9B9D34A163B}">
      <dgm:prSet/>
      <dgm:spPr/>
      <dgm:t>
        <a:bodyPr/>
        <a:lstStyle/>
        <a:p>
          <a:endParaRPr lang="en-US"/>
        </a:p>
      </dgm:t>
    </dgm:pt>
    <dgm:pt modelId="{D4715A04-424A-44C2-AE1C-1EE1C48879F5}" type="sibTrans" cxnId="{1581D4FC-BE76-4059-950C-A9B9D34A163B}">
      <dgm:prSet/>
      <dgm:spPr/>
      <dgm:t>
        <a:bodyPr/>
        <a:lstStyle/>
        <a:p>
          <a:endParaRPr lang="en-US"/>
        </a:p>
      </dgm:t>
    </dgm:pt>
    <dgm:pt modelId="{7A72643C-DD59-4BA5-B778-ED4B4592B39A}">
      <dgm:prSet phldrT="[Text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Sample Size</a:t>
          </a:r>
        </a:p>
      </dgm:t>
    </dgm:pt>
    <dgm:pt modelId="{D9179BD8-7C4E-4B6D-AB74-A6485252DBEB}" type="parTrans" cxnId="{A250B896-ED4E-414B-B1A6-3B91158C9EAB}">
      <dgm:prSet/>
      <dgm:spPr/>
      <dgm:t>
        <a:bodyPr/>
        <a:lstStyle/>
        <a:p>
          <a:endParaRPr lang="en-US"/>
        </a:p>
      </dgm:t>
    </dgm:pt>
    <dgm:pt modelId="{612FCFB8-DAEA-4C31-8CC4-74A91D28866E}" type="sibTrans" cxnId="{A250B896-ED4E-414B-B1A6-3B91158C9EAB}">
      <dgm:prSet/>
      <dgm:spPr/>
      <dgm:t>
        <a:bodyPr/>
        <a:lstStyle/>
        <a:p>
          <a:endParaRPr lang="en-US"/>
        </a:p>
      </dgm:t>
    </dgm:pt>
    <dgm:pt modelId="{C0C03D2B-E19E-4FCF-AA86-0B4D485BDF9B}">
      <dgm:prSet phldrT="[Text]" custT="1"/>
      <dgm:spPr>
        <a:ln w="381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Choice of statistical tests</a:t>
          </a:r>
          <a:endParaRPr lang="en-US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CBF224E2-FB46-4ADF-86FE-09527192106D}" type="parTrans" cxnId="{35263908-8D0E-4736-9CFE-E2CEF57E1A41}">
      <dgm:prSet/>
      <dgm:spPr/>
      <dgm:t>
        <a:bodyPr/>
        <a:lstStyle/>
        <a:p>
          <a:endParaRPr lang="en-US"/>
        </a:p>
      </dgm:t>
    </dgm:pt>
    <dgm:pt modelId="{21A6AC66-E617-43F4-8354-3C11A4F39FCF}" type="sibTrans" cxnId="{35263908-8D0E-4736-9CFE-E2CEF57E1A41}">
      <dgm:prSet/>
      <dgm:spPr/>
      <dgm:t>
        <a:bodyPr/>
        <a:lstStyle/>
        <a:p>
          <a:endParaRPr lang="en-US"/>
        </a:p>
      </dgm:t>
    </dgm:pt>
    <dgm:pt modelId="{340D0BE5-4779-4452-B6C1-CA8205950CDC}">
      <dgm:prSet phldrT="[Text]" custT="1"/>
      <dgm:spPr>
        <a:ln w="381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Experimental design</a:t>
          </a:r>
          <a:endParaRPr lang="en-US" sz="2000" b="1" dirty="0">
            <a:solidFill>
              <a:schemeClr val="bg1"/>
            </a:solidFill>
          </a:endParaRPr>
        </a:p>
      </dgm:t>
    </dgm:pt>
    <dgm:pt modelId="{011DCCA3-7446-41DF-B6DC-AAC2C52E3D23}" type="parTrans" cxnId="{0C3E5C73-83C3-4914-8DEB-DB2C683F4111}">
      <dgm:prSet/>
      <dgm:spPr/>
      <dgm:t>
        <a:bodyPr/>
        <a:lstStyle/>
        <a:p>
          <a:endParaRPr lang="en-US"/>
        </a:p>
      </dgm:t>
    </dgm:pt>
    <dgm:pt modelId="{C938C090-8CC1-4A7E-B8CE-9F43F77CA099}" type="sibTrans" cxnId="{0C3E5C73-83C3-4914-8DEB-DB2C683F4111}">
      <dgm:prSet/>
      <dgm:spPr/>
      <dgm:t>
        <a:bodyPr/>
        <a:lstStyle/>
        <a:p>
          <a:endParaRPr lang="en-US"/>
        </a:p>
      </dgm:t>
    </dgm:pt>
    <dgm:pt modelId="{1F586803-2CF1-4AA7-834E-05A1F2267DBA}" type="pres">
      <dgm:prSet presAssocID="{B53D4063-6802-41A6-BB77-007CEFC09B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8211FE-61CE-4A18-A018-CBF0A20A535F}" type="pres">
      <dgm:prSet presAssocID="{B53D4063-6802-41A6-BB77-007CEFC09B1E}" presName="cycle" presStyleCnt="0"/>
      <dgm:spPr/>
      <dgm:t>
        <a:bodyPr/>
        <a:lstStyle/>
        <a:p>
          <a:endParaRPr lang="en-US"/>
        </a:p>
      </dgm:t>
    </dgm:pt>
    <dgm:pt modelId="{268D37AD-7573-4E5A-92F1-E012FAFAF089}" type="pres">
      <dgm:prSet presAssocID="{9499B112-1CEF-4351-8911-84A737D735FA}" presName="nodeFirstNode" presStyleLbl="node1" presStyleIdx="0" presStyleCnt="9" custScaleX="99180" custScaleY="79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2A854-D4CA-4973-B774-31841C32385A}" type="pres">
      <dgm:prSet presAssocID="{D5A34D77-A032-4FEC-8703-3C7E0954DE53}" presName="sibTransFirstNode" presStyleLbl="bgShp" presStyleIdx="0" presStyleCnt="1" custLinFactNeighborX="-1355" custLinFactNeighborY="620"/>
      <dgm:spPr/>
      <dgm:t>
        <a:bodyPr/>
        <a:lstStyle/>
        <a:p>
          <a:endParaRPr lang="en-US"/>
        </a:p>
      </dgm:t>
    </dgm:pt>
    <dgm:pt modelId="{8184A93C-0F2D-4D81-9956-29368B59F321}" type="pres">
      <dgm:prSet presAssocID="{340D0BE5-4779-4452-B6C1-CA8205950CDC}" presName="nodeFollowingNodes" presStyleLbl="node1" presStyleIdx="1" presStyleCnt="9" custScaleX="149953" custScaleY="69346" custRadScaleRad="100726" custRadScaleInc="41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5B6B4-BC50-4F71-873C-222F0AA82DA9}" type="pres">
      <dgm:prSet presAssocID="{C0C03D2B-E19E-4FCF-AA86-0B4D485BDF9B}" presName="nodeFollowingNodes" presStyleLbl="node1" presStyleIdx="2" presStyleCnt="9" custScaleX="173405" custScaleY="78554" custRadScaleRad="104699" custRadScaleInc="10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8BDC0-764C-46D2-BDBC-7D93F128D142}" type="pres">
      <dgm:prSet presAssocID="{7A72643C-DD59-4BA5-B778-ED4B4592B39A}" presName="nodeFollowingNodes" presStyleLbl="node1" presStyleIdx="3" presStyleCnt="9" custScaleX="99180" custScaleY="79344" custRadScaleRad="98596" custRadScaleInc="-11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F821B-FB82-4BF9-95B8-7EDE6B0A5EFC}" type="pres">
      <dgm:prSet presAssocID="{DDA9AD34-AB94-4D97-B475-D357CE2645CD}" presName="nodeFollowingNodes" presStyleLbl="node1" presStyleIdx="4" presStyleCnt="9" custScaleX="99180" custScaleY="79344" custRadScaleRad="99526" custRadScaleInc="-259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8AC7A-E5E5-4D88-92C8-E9E1CB0C77DC}" type="pres">
      <dgm:prSet presAssocID="{150881F3-9517-48C8-B643-C0243C21309C}" presName="nodeFollowingNodes" presStyleLbl="node1" presStyleIdx="5" presStyleCnt="9" custScaleX="163786" custScaleY="79344" custRadScaleRad="93248" custRadScaleInc="47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9DB06A-236A-4DAF-956A-3AC571125ABE}" type="pres">
      <dgm:prSet presAssocID="{621C8C8D-6682-48B5-9F56-79791AE6CFC3}" presName="nodeFollowingNodes" presStyleLbl="node1" presStyleIdx="6" presStyleCnt="9" custScaleX="137020" custScaleY="79344" custRadScaleRad="100075" custRadScaleInc="532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E7D49-15B7-4354-A176-5A59A9D4BDE5}" type="pres">
      <dgm:prSet presAssocID="{53939CE5-F55C-4C35-8E67-C078F0DC1DFB}" presName="nodeFollowingNodes" presStyleLbl="node1" presStyleIdx="7" presStyleCnt="9" custScaleX="99180" custScaleY="79344" custRadScaleRad="108263" custRadScaleInc="125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8247C1-1A59-4D0D-9D6B-87F54BB8A0F6}" type="pres">
      <dgm:prSet presAssocID="{09262666-4DFB-4DCB-B9A8-698380D92DAA}" presName="nodeFollowingNodes" presStyleLbl="node1" presStyleIdx="8" presStyleCnt="9" custScaleX="99180" custScaleY="79344" custRadScaleRad="106197" custRadScaleInc="-25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446BF1-41AB-4B2A-95C1-C74401E010A2}" type="presOf" srcId="{C0C03D2B-E19E-4FCF-AA86-0B4D485BDF9B}" destId="{5995B6B4-BC50-4F71-873C-222F0AA82DA9}" srcOrd="0" destOrd="0" presId="urn:microsoft.com/office/officeart/2005/8/layout/cycle3"/>
    <dgm:cxn modelId="{44C912D2-8B93-4E8B-9BF5-9195B7BDCEAA}" type="presOf" srcId="{340D0BE5-4779-4452-B6C1-CA8205950CDC}" destId="{8184A93C-0F2D-4D81-9956-29368B59F321}" srcOrd="0" destOrd="0" presId="urn:microsoft.com/office/officeart/2005/8/layout/cycle3"/>
    <dgm:cxn modelId="{1581D4FC-BE76-4059-950C-A9B9D34A163B}" srcId="{B53D4063-6802-41A6-BB77-007CEFC09B1E}" destId="{DDA9AD34-AB94-4D97-B475-D357CE2645CD}" srcOrd="4" destOrd="0" parTransId="{E9FC5EA0-B57B-424E-8D8B-3832BFE16FC0}" sibTransId="{D4715A04-424A-44C2-AE1C-1EE1C48879F5}"/>
    <dgm:cxn modelId="{964D7CF5-C0F8-4658-BD33-A11EFC8B79DD}" type="presOf" srcId="{9499B112-1CEF-4351-8911-84A737D735FA}" destId="{268D37AD-7573-4E5A-92F1-E012FAFAF089}" srcOrd="0" destOrd="0" presId="urn:microsoft.com/office/officeart/2005/8/layout/cycle3"/>
    <dgm:cxn modelId="{ADC32BB7-A6A6-42E4-AD63-E579FC6B3481}" srcId="{B53D4063-6802-41A6-BB77-007CEFC09B1E}" destId="{53939CE5-F55C-4C35-8E67-C078F0DC1DFB}" srcOrd="7" destOrd="0" parTransId="{F0669840-A653-4628-A0C1-FB8D2A49F1B7}" sibTransId="{5F6A768D-9F68-4DE9-9C27-0AA1AF744745}"/>
    <dgm:cxn modelId="{35263908-8D0E-4736-9CFE-E2CEF57E1A41}" srcId="{B53D4063-6802-41A6-BB77-007CEFC09B1E}" destId="{C0C03D2B-E19E-4FCF-AA86-0B4D485BDF9B}" srcOrd="2" destOrd="0" parTransId="{CBF224E2-FB46-4ADF-86FE-09527192106D}" sibTransId="{21A6AC66-E617-43F4-8354-3C11A4F39FCF}"/>
    <dgm:cxn modelId="{65E5C856-347C-4764-9257-8BAC30C24ADE}" srcId="{B53D4063-6802-41A6-BB77-007CEFC09B1E}" destId="{621C8C8D-6682-48B5-9F56-79791AE6CFC3}" srcOrd="6" destOrd="0" parTransId="{AA5611BE-15CF-44A8-AF9D-F87495377261}" sibTransId="{94BFC47A-5557-4297-80D2-13238EDEDA59}"/>
    <dgm:cxn modelId="{A250B896-ED4E-414B-B1A6-3B91158C9EAB}" srcId="{B53D4063-6802-41A6-BB77-007CEFC09B1E}" destId="{7A72643C-DD59-4BA5-B778-ED4B4592B39A}" srcOrd="3" destOrd="0" parTransId="{D9179BD8-7C4E-4B6D-AB74-A6485252DBEB}" sibTransId="{612FCFB8-DAEA-4C31-8CC4-74A91D28866E}"/>
    <dgm:cxn modelId="{390B4FC7-1725-4686-A1B8-8420BED9AFA8}" type="presOf" srcId="{B53D4063-6802-41A6-BB77-007CEFC09B1E}" destId="{1F586803-2CF1-4AA7-834E-05A1F2267DBA}" srcOrd="0" destOrd="0" presId="urn:microsoft.com/office/officeart/2005/8/layout/cycle3"/>
    <dgm:cxn modelId="{3AB29D01-7203-453B-AF9A-435944614063}" type="presOf" srcId="{09262666-4DFB-4DCB-B9A8-698380D92DAA}" destId="{4C8247C1-1A59-4D0D-9D6B-87F54BB8A0F6}" srcOrd="0" destOrd="0" presId="urn:microsoft.com/office/officeart/2005/8/layout/cycle3"/>
    <dgm:cxn modelId="{ED41C82A-B26E-41D1-B48C-381FC817713E}" type="presOf" srcId="{150881F3-9517-48C8-B643-C0243C21309C}" destId="{7358AC7A-E5E5-4D88-92C8-E9E1CB0C77DC}" srcOrd="0" destOrd="0" presId="urn:microsoft.com/office/officeart/2005/8/layout/cycle3"/>
    <dgm:cxn modelId="{AEC77F93-A396-4FFC-8065-4CCE10EA6F78}" type="presOf" srcId="{7A72643C-DD59-4BA5-B778-ED4B4592B39A}" destId="{6798BDC0-764C-46D2-BDBC-7D93F128D142}" srcOrd="0" destOrd="0" presId="urn:microsoft.com/office/officeart/2005/8/layout/cycle3"/>
    <dgm:cxn modelId="{83081BEE-65C4-4006-813A-328D49E9C76B}" srcId="{B53D4063-6802-41A6-BB77-007CEFC09B1E}" destId="{09262666-4DFB-4DCB-B9A8-698380D92DAA}" srcOrd="8" destOrd="0" parTransId="{1BF0D3DD-14F2-48F9-A19D-EB3CEB3FCC18}" sibTransId="{80FE8BC6-63E1-46F5-AB00-C9AE5435AD42}"/>
    <dgm:cxn modelId="{A6B8A255-400B-4631-9AF1-92696AE3F2AA}" type="presOf" srcId="{53939CE5-F55C-4C35-8E67-C078F0DC1DFB}" destId="{D81E7D49-15B7-4354-A176-5A59A9D4BDE5}" srcOrd="0" destOrd="0" presId="urn:microsoft.com/office/officeart/2005/8/layout/cycle3"/>
    <dgm:cxn modelId="{A6FFDF5F-726D-406D-99BC-037CE415BA72}" type="presOf" srcId="{DDA9AD34-AB94-4D97-B475-D357CE2645CD}" destId="{9E7F821B-FB82-4BF9-95B8-7EDE6B0A5EFC}" srcOrd="0" destOrd="0" presId="urn:microsoft.com/office/officeart/2005/8/layout/cycle3"/>
    <dgm:cxn modelId="{EE02F9BD-6CF6-4A23-A155-66E08147DFC5}" type="presOf" srcId="{D5A34D77-A032-4FEC-8703-3C7E0954DE53}" destId="{36F2A854-D4CA-4973-B774-31841C32385A}" srcOrd="0" destOrd="0" presId="urn:microsoft.com/office/officeart/2005/8/layout/cycle3"/>
    <dgm:cxn modelId="{F6B00E22-1243-4D2A-9699-5C3AC1C938F6}" srcId="{B53D4063-6802-41A6-BB77-007CEFC09B1E}" destId="{9499B112-1CEF-4351-8911-84A737D735FA}" srcOrd="0" destOrd="0" parTransId="{4ACE07A0-D374-40D5-95E5-4B499D5DD4AD}" sibTransId="{D5A34D77-A032-4FEC-8703-3C7E0954DE53}"/>
    <dgm:cxn modelId="{F9648E69-7312-4596-A144-19D84A56924D}" type="presOf" srcId="{621C8C8D-6682-48B5-9F56-79791AE6CFC3}" destId="{969DB06A-236A-4DAF-956A-3AC571125ABE}" srcOrd="0" destOrd="0" presId="urn:microsoft.com/office/officeart/2005/8/layout/cycle3"/>
    <dgm:cxn modelId="{0C3E5C73-83C3-4914-8DEB-DB2C683F4111}" srcId="{B53D4063-6802-41A6-BB77-007CEFC09B1E}" destId="{340D0BE5-4779-4452-B6C1-CA8205950CDC}" srcOrd="1" destOrd="0" parTransId="{011DCCA3-7446-41DF-B6DC-AAC2C52E3D23}" sibTransId="{C938C090-8CC1-4A7E-B8CE-9F43F77CA099}"/>
    <dgm:cxn modelId="{65D81216-FC44-4A8A-8074-FA9A0306AA5B}" srcId="{B53D4063-6802-41A6-BB77-007CEFC09B1E}" destId="{150881F3-9517-48C8-B643-C0243C21309C}" srcOrd="5" destOrd="0" parTransId="{553B56D0-15B1-44BC-85EE-560FBA261554}" sibTransId="{888FD2F9-F2A2-4571-B572-ED4E0B2DA1B8}"/>
    <dgm:cxn modelId="{33E06B5E-3BC5-4259-9BF7-EC0878243FE6}" type="presParOf" srcId="{1F586803-2CF1-4AA7-834E-05A1F2267DBA}" destId="{A68211FE-61CE-4A18-A018-CBF0A20A535F}" srcOrd="0" destOrd="0" presId="urn:microsoft.com/office/officeart/2005/8/layout/cycle3"/>
    <dgm:cxn modelId="{83B6B596-006D-4BA5-B315-976ECF861AA0}" type="presParOf" srcId="{A68211FE-61CE-4A18-A018-CBF0A20A535F}" destId="{268D37AD-7573-4E5A-92F1-E012FAFAF089}" srcOrd="0" destOrd="0" presId="urn:microsoft.com/office/officeart/2005/8/layout/cycle3"/>
    <dgm:cxn modelId="{5F01CFDD-46BD-463A-AE8E-515AB581FAE9}" type="presParOf" srcId="{A68211FE-61CE-4A18-A018-CBF0A20A535F}" destId="{36F2A854-D4CA-4973-B774-31841C32385A}" srcOrd="1" destOrd="0" presId="urn:microsoft.com/office/officeart/2005/8/layout/cycle3"/>
    <dgm:cxn modelId="{81736C0B-035D-4932-B496-6E7222B463C4}" type="presParOf" srcId="{A68211FE-61CE-4A18-A018-CBF0A20A535F}" destId="{8184A93C-0F2D-4D81-9956-29368B59F321}" srcOrd="2" destOrd="0" presId="urn:microsoft.com/office/officeart/2005/8/layout/cycle3"/>
    <dgm:cxn modelId="{FF20B18E-4400-4EB3-8373-E31D382F1073}" type="presParOf" srcId="{A68211FE-61CE-4A18-A018-CBF0A20A535F}" destId="{5995B6B4-BC50-4F71-873C-222F0AA82DA9}" srcOrd="3" destOrd="0" presId="urn:microsoft.com/office/officeart/2005/8/layout/cycle3"/>
    <dgm:cxn modelId="{2A1473DD-3FA8-4D58-94F6-506F3D719591}" type="presParOf" srcId="{A68211FE-61CE-4A18-A018-CBF0A20A535F}" destId="{6798BDC0-764C-46D2-BDBC-7D93F128D142}" srcOrd="4" destOrd="0" presId="urn:microsoft.com/office/officeart/2005/8/layout/cycle3"/>
    <dgm:cxn modelId="{D2B681A3-E731-45E1-9C0E-4F1C8F38E62B}" type="presParOf" srcId="{A68211FE-61CE-4A18-A018-CBF0A20A535F}" destId="{9E7F821B-FB82-4BF9-95B8-7EDE6B0A5EFC}" srcOrd="5" destOrd="0" presId="urn:microsoft.com/office/officeart/2005/8/layout/cycle3"/>
    <dgm:cxn modelId="{48F530E6-B9DE-419A-A8CF-F4F1A644DC8D}" type="presParOf" srcId="{A68211FE-61CE-4A18-A018-CBF0A20A535F}" destId="{7358AC7A-E5E5-4D88-92C8-E9E1CB0C77DC}" srcOrd="6" destOrd="0" presId="urn:microsoft.com/office/officeart/2005/8/layout/cycle3"/>
    <dgm:cxn modelId="{B88148F3-8B86-4D6A-8479-D6E08ACC223C}" type="presParOf" srcId="{A68211FE-61CE-4A18-A018-CBF0A20A535F}" destId="{969DB06A-236A-4DAF-956A-3AC571125ABE}" srcOrd="7" destOrd="0" presId="urn:microsoft.com/office/officeart/2005/8/layout/cycle3"/>
    <dgm:cxn modelId="{C3C9193F-6972-4293-BF02-56900C2F8675}" type="presParOf" srcId="{A68211FE-61CE-4A18-A018-CBF0A20A535F}" destId="{D81E7D49-15B7-4354-A176-5A59A9D4BDE5}" srcOrd="8" destOrd="0" presId="urn:microsoft.com/office/officeart/2005/8/layout/cycle3"/>
    <dgm:cxn modelId="{CF5AAEF3-3168-4ECB-A8DF-B778E99AA48C}" type="presParOf" srcId="{A68211FE-61CE-4A18-A018-CBF0A20A535F}" destId="{4C8247C1-1A59-4D0D-9D6B-87F54BB8A0F6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A854-D4CA-4973-B774-31841C32385A}">
      <dsp:nvSpPr>
        <dsp:cNvPr id="0" name=""/>
        <dsp:cNvSpPr/>
      </dsp:nvSpPr>
      <dsp:spPr>
        <a:xfrm>
          <a:off x="855406" y="-25043"/>
          <a:ext cx="6606234" cy="6606234"/>
        </a:xfrm>
        <a:prstGeom prst="circularArrow">
          <a:avLst>
            <a:gd name="adj1" fmla="val 5544"/>
            <a:gd name="adj2" fmla="val 330680"/>
            <a:gd name="adj3" fmla="val 14757353"/>
            <a:gd name="adj4" fmla="val 16813147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D37AD-7573-4E5A-92F1-E012FAFAF089}">
      <dsp:nvSpPr>
        <dsp:cNvPr id="0" name=""/>
        <dsp:cNvSpPr/>
      </dsp:nvSpPr>
      <dsp:spPr>
        <a:xfrm>
          <a:off x="3397791" y="93256"/>
          <a:ext cx="1700493" cy="6801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Question</a:t>
          </a:r>
          <a:endParaRPr lang="en-US" sz="2000" b="1" kern="1200" dirty="0"/>
        </a:p>
      </dsp:txBody>
      <dsp:txXfrm>
        <a:off x="3430995" y="126460"/>
        <a:ext cx="1634085" cy="613789"/>
      </dsp:txXfrm>
    </dsp:sp>
    <dsp:sp modelId="{8184A93C-0F2D-4D81-9956-29368B59F321}">
      <dsp:nvSpPr>
        <dsp:cNvPr id="0" name=""/>
        <dsp:cNvSpPr/>
      </dsp:nvSpPr>
      <dsp:spPr>
        <a:xfrm>
          <a:off x="5287127" y="1325922"/>
          <a:ext cx="2571022" cy="594486"/>
        </a:xfrm>
        <a:prstGeom prst="roundRect">
          <a:avLst/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Experimental design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5316147" y="1354942"/>
        <a:ext cx="2512982" cy="536446"/>
      </dsp:txXfrm>
    </dsp:sp>
    <dsp:sp modelId="{5995B6B4-BC50-4F71-873C-222F0AA82DA9}">
      <dsp:nvSpPr>
        <dsp:cNvPr id="0" name=""/>
        <dsp:cNvSpPr/>
      </dsp:nvSpPr>
      <dsp:spPr>
        <a:xfrm>
          <a:off x="5694554" y="2602631"/>
          <a:ext cx="2973119" cy="673424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25000"/>
                </a:schemeClr>
              </a:solidFill>
            </a:rPr>
            <a:t>Choice of statistical tests</a:t>
          </a:r>
          <a:endParaRPr lang="en-US" sz="20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5727428" y="2635505"/>
        <a:ext cx="2907371" cy="607676"/>
      </dsp:txXfrm>
    </dsp:sp>
    <dsp:sp modelId="{6798BDC0-764C-46D2-BDBC-7D93F128D142}">
      <dsp:nvSpPr>
        <dsp:cNvPr id="0" name=""/>
        <dsp:cNvSpPr/>
      </dsp:nvSpPr>
      <dsp:spPr>
        <a:xfrm>
          <a:off x="5897900" y="4120597"/>
          <a:ext cx="1700493" cy="680197"/>
        </a:xfrm>
        <a:prstGeom prst="roundRect">
          <a:avLst/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25000"/>
                </a:schemeClr>
              </a:solidFill>
            </a:rPr>
            <a:t>Sample Size</a:t>
          </a:r>
        </a:p>
      </dsp:txBody>
      <dsp:txXfrm>
        <a:off x="5931104" y="4153801"/>
        <a:ext cx="1634085" cy="613789"/>
      </dsp:txXfrm>
    </dsp:sp>
    <dsp:sp modelId="{9E7F821B-FB82-4BF9-95B8-7EDE6B0A5EFC}">
      <dsp:nvSpPr>
        <dsp:cNvPr id="0" name=""/>
        <dsp:cNvSpPr/>
      </dsp:nvSpPr>
      <dsp:spPr>
        <a:xfrm>
          <a:off x="4772406" y="5354131"/>
          <a:ext cx="1700493" cy="680197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Experiment</a:t>
          </a:r>
          <a:endParaRPr lang="en-US" sz="2000" b="1" kern="1200" dirty="0"/>
        </a:p>
      </dsp:txBody>
      <dsp:txXfrm>
        <a:off x="4805610" y="5387335"/>
        <a:ext cx="1634085" cy="613789"/>
      </dsp:txXfrm>
    </dsp:sp>
    <dsp:sp modelId="{7358AC7A-E5E5-4D88-92C8-E9E1CB0C77DC}">
      <dsp:nvSpPr>
        <dsp:cNvPr id="0" name=""/>
        <dsp:cNvSpPr/>
      </dsp:nvSpPr>
      <dsp:spPr>
        <a:xfrm>
          <a:off x="1259306" y="5005592"/>
          <a:ext cx="2808196" cy="680197"/>
        </a:xfrm>
        <a:prstGeom prst="roundRect">
          <a:avLst/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Data Collection/Storage</a:t>
          </a:r>
          <a:endParaRPr lang="en-US" sz="2000" b="1" kern="1200" dirty="0"/>
        </a:p>
      </dsp:txBody>
      <dsp:txXfrm>
        <a:off x="1292510" y="5038796"/>
        <a:ext cx="2741788" cy="613789"/>
      </dsp:txXfrm>
    </dsp:sp>
    <dsp:sp modelId="{969DB06A-236A-4DAF-956A-3AC571125ABE}">
      <dsp:nvSpPr>
        <dsp:cNvPr id="0" name=""/>
        <dsp:cNvSpPr/>
      </dsp:nvSpPr>
      <dsp:spPr>
        <a:xfrm>
          <a:off x="304448" y="3440699"/>
          <a:ext cx="2349279" cy="680197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25000"/>
                </a:schemeClr>
              </a:solidFill>
            </a:rPr>
            <a:t>Data Exploration</a:t>
          </a:r>
          <a:endParaRPr lang="en-US" sz="20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37652" y="3473903"/>
        <a:ext cx="2282871" cy="613789"/>
      </dsp:txXfrm>
    </dsp:sp>
    <dsp:sp modelId="{D81E7D49-15B7-4354-A176-5A59A9D4BDE5}">
      <dsp:nvSpPr>
        <dsp:cNvPr id="0" name=""/>
        <dsp:cNvSpPr/>
      </dsp:nvSpPr>
      <dsp:spPr>
        <a:xfrm>
          <a:off x="445393" y="2145249"/>
          <a:ext cx="1700493" cy="680197"/>
        </a:xfrm>
        <a:prstGeom prst="roundRect">
          <a:avLst/>
        </a:prstGeom>
        <a:solidFill>
          <a:schemeClr val="accent5">
            <a:hueOff val="-6434176"/>
            <a:satOff val="-8949"/>
            <a:lumOff val="-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25000"/>
                </a:schemeClr>
              </a:solidFill>
            </a:rPr>
            <a:t>Data Analysis</a:t>
          </a:r>
          <a:endParaRPr lang="en-US" sz="20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478597" y="2178453"/>
        <a:ext cx="1634085" cy="613789"/>
      </dsp:txXfrm>
    </dsp:sp>
    <dsp:sp modelId="{4C8247C1-1A59-4D0D-9D6B-87F54BB8A0F6}">
      <dsp:nvSpPr>
        <dsp:cNvPr id="0" name=""/>
        <dsp:cNvSpPr/>
      </dsp:nvSpPr>
      <dsp:spPr>
        <a:xfrm>
          <a:off x="1136436" y="951648"/>
          <a:ext cx="1700493" cy="680197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Results</a:t>
          </a:r>
          <a:endParaRPr lang="en-US" sz="2000" b="1" kern="1200" dirty="0"/>
        </a:p>
      </dsp:txBody>
      <dsp:txXfrm>
        <a:off x="1169640" y="984852"/>
        <a:ext cx="1634085" cy="613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F3316-6AB3-44E5-AECB-A8068360865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ED400-8DC8-47E9-816E-8A6C5AA81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884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2BB75-AE08-46EE-B088-45CB4E3AC30D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89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5F617-42AD-46A9-8B55-C3DAD1A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224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582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9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318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869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16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77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458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466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6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3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75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21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278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FBAB-E299-474E-B2D1-5B14D7FB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7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72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69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70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04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14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15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6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72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72F6F-486A-491B-936E-5116C5D4511A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96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ithub.com/allisonhorst/stats-illustrations#other-stats-artwork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psychologist.com/d3/cohend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NUL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1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vms.uiowa.edu/~rlenth/Power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iencealert.com/scientists-are-painting-eyes-on-cows-butts-to-stop-lions-getting-shot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0081" y="2714025"/>
            <a:ext cx="8351838" cy="142995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Power Analysis</a:t>
            </a:r>
            <a:b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Anne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Segonds-Pichon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/>
            </a:r>
            <a:b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v2020-09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1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5171" y="4151170"/>
            <a:ext cx="115493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In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hypothesis </a:t>
            </a:r>
            <a:r>
              <a:rPr lang="en-US" sz="2400" b="1" dirty="0" smtClean="0">
                <a:solidFill>
                  <a:prstClr val="black"/>
                </a:solidFill>
                <a:cs typeface="Courier New" panose="02070309020205020404" pitchFamily="49" charset="0"/>
              </a:rPr>
              <a:t>testing</a:t>
            </a:r>
            <a:r>
              <a:rPr lang="en-US" sz="2400">
                <a:solidFill>
                  <a:prstClr val="black"/>
                </a:solidFill>
                <a:cs typeface="Courier New" panose="02070309020205020404" pitchFamily="49" charset="0"/>
              </a:rPr>
              <a:t>:</a:t>
            </a:r>
            <a:r>
              <a:rPr lang="en-US" sz="2400" smtClean="0">
                <a:solidFill>
                  <a:prstClr val="black"/>
                </a:solidFill>
                <a:cs typeface="Courier New" panose="02070309020205020404" pitchFamily="49" charset="0"/>
              </a:rPr>
              <a:t> </a:t>
            </a:r>
            <a:endParaRPr lang="en-US" sz="2400" dirty="0" smtClean="0">
              <a:solidFill>
                <a:prstClr val="black"/>
              </a:solidFill>
              <a:cs typeface="Courier New" panose="02070309020205020404" pitchFamily="49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cs typeface="Courier New" panose="02070309020205020404" pitchFamily="49" charset="0"/>
              </a:rPr>
              <a:t>critical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value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cs typeface="Courier New" panose="02070309020205020404" pitchFamily="49" charset="0"/>
              </a:rPr>
              <a:t>is 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compared to the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test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statistic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 to determine </a:t>
            </a:r>
            <a:r>
              <a:rPr lang="en-US" sz="2400" dirty="0" smtClean="0">
                <a:solidFill>
                  <a:prstClr val="black"/>
                </a:solidFill>
                <a:cs typeface="Courier New" panose="02070309020205020404" pitchFamily="49" charset="0"/>
              </a:rPr>
              <a:t>significance</a:t>
            </a:r>
            <a:endParaRPr lang="en-US" sz="2400" b="1" dirty="0">
              <a:solidFill>
                <a:prstClr val="black"/>
              </a:solidFill>
              <a:cs typeface="Courier New" panose="02070309020205020404" pitchFamily="49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cs typeface="Courier New" panose="02070309020205020404" pitchFamily="49" charset="0"/>
              </a:rPr>
              <a:t>Example of test statistic: </a:t>
            </a:r>
            <a:r>
              <a:rPr lang="en-US" sz="2400" dirty="0" smtClean="0">
                <a:solidFill>
                  <a:srgbClr val="C00000"/>
                </a:solidFill>
                <a:cs typeface="Courier New" panose="02070309020205020404" pitchFamily="49" charset="0"/>
              </a:rPr>
              <a:t>t-value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C00000"/>
              </a:solidFill>
              <a:cs typeface="Courier New" panose="02070309020205020404" pitchFamily="49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000" dirty="0">
              <a:solidFill>
                <a:prstClr val="black"/>
              </a:solidFill>
              <a:cs typeface="Courier New" panose="02070309020205020404" pitchFamily="49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If </a:t>
            </a:r>
            <a:r>
              <a:rPr lang="en-US" sz="2400" b="1" dirty="0" smtClean="0">
                <a:solidFill>
                  <a:prstClr val="black"/>
                </a:solidFill>
                <a:cs typeface="Courier New" panose="02070309020205020404" pitchFamily="49" charset="0"/>
              </a:rPr>
              <a:t>test</a:t>
            </a:r>
            <a:r>
              <a:rPr lang="en-US" sz="2400" dirty="0" smtClean="0">
                <a:solidFill>
                  <a:prstClr val="black"/>
                </a:solidFill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statistic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cs typeface="Courier New" panose="02070309020205020404" pitchFamily="49" charset="0"/>
              </a:rPr>
              <a:t>&gt; </a:t>
            </a:r>
            <a:r>
              <a:rPr lang="en-US" sz="2400" b="1" dirty="0" smtClean="0">
                <a:solidFill>
                  <a:prstClr val="black"/>
                </a:solidFill>
                <a:cs typeface="Courier New" panose="02070309020205020404" pitchFamily="49" charset="0"/>
              </a:rPr>
              <a:t>critical value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:</a:t>
            </a:r>
            <a:r>
              <a:rPr lang="en-US" sz="2400" dirty="0" smtClean="0">
                <a:solidFill>
                  <a:prstClr val="black"/>
                </a:solidFill>
                <a:cs typeface="Courier New" panose="02070309020205020404" pitchFamily="49" charset="0"/>
              </a:rPr>
              <a:t> statistical 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significance and </a:t>
            </a:r>
            <a:r>
              <a:rPr lang="en-US" sz="2400" dirty="0" smtClean="0">
                <a:solidFill>
                  <a:prstClr val="black"/>
                </a:solidFill>
                <a:cs typeface="Courier New" panose="02070309020205020404" pitchFamily="49" charset="0"/>
              </a:rPr>
              <a:t>rejection of 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the null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hypothesis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cs typeface="Courier New" panose="02070309020205020404" pitchFamily="49" charset="0"/>
              </a:rPr>
              <a:t>Example: t-value &gt; critical t-value</a:t>
            </a:r>
            <a:endParaRPr lang="en-GB" sz="2400" dirty="0">
              <a:solidFill>
                <a:srgbClr val="C00000"/>
              </a:solidFill>
              <a:cs typeface="Courier New" panose="020703090202050204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520" y="1125746"/>
            <a:ext cx="3292205" cy="2601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584" y="1456093"/>
            <a:ext cx="2886935" cy="24462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69758" y="1491953"/>
            <a:ext cx="720080" cy="388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87528" y="1875446"/>
            <a:ext cx="1763368" cy="14737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65824" y="821876"/>
            <a:ext cx="3860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Example: 2-tailed t-test with n=15 (</a:t>
            </a:r>
            <a:r>
              <a:rPr lang="en-GB" sz="1400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df</a:t>
            </a:r>
            <a:r>
              <a:rPr lang="en-GB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=14)</a:t>
            </a:r>
          </a:p>
        </p:txBody>
      </p:sp>
      <p:sp>
        <p:nvSpPr>
          <p:cNvPr id="10" name="Oval 9"/>
          <p:cNvSpPr/>
          <p:nvPr/>
        </p:nvSpPr>
        <p:spPr>
          <a:xfrm>
            <a:off x="4391518" y="3375152"/>
            <a:ext cx="3754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02598" y="1156576"/>
            <a:ext cx="3754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5751" y="3358185"/>
            <a:ext cx="493721" cy="223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4" name="Straight Arrow Connector 13"/>
          <p:cNvCxnSpPr>
            <a:stCxn id="26" idx="1"/>
          </p:cNvCxnSpPr>
          <p:nvPr/>
        </p:nvCxnSpPr>
        <p:spPr>
          <a:xfrm flipH="1">
            <a:off x="6199047" y="3399131"/>
            <a:ext cx="2024451" cy="750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26055" y="1290246"/>
            <a:ext cx="1315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T Distribution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410" y="1651481"/>
            <a:ext cx="2682718" cy="14613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967908" y="2159752"/>
            <a:ext cx="46198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200" b="1" dirty="0"/>
              <a:t>0.95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65340" y="2351221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</a:rPr>
              <a:t>0.025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24402" y="2321698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</a:rPr>
              <a:t>0.025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23498" y="3276020"/>
            <a:ext cx="691215" cy="246221"/>
          </a:xfrm>
          <a:prstGeom prst="rect">
            <a:avLst/>
          </a:prstGeom>
          <a:noFill/>
          <a:ln>
            <a:solidFill>
              <a:srgbClr val="00040C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t=-2.1448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33042" y="3286723"/>
            <a:ext cx="652743" cy="246221"/>
          </a:xfrm>
          <a:prstGeom prst="rect">
            <a:avLst/>
          </a:prstGeom>
          <a:noFill/>
          <a:ln>
            <a:solidFill>
              <a:srgbClr val="00040C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t=2.1448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8559842" y="3071975"/>
            <a:ext cx="0" cy="14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9867311" y="3064140"/>
            <a:ext cx="0" cy="14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003215" y="3068961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t(14)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253680" y="176168"/>
            <a:ext cx="11736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srgbClr val="CC0099"/>
                </a:solidFill>
              </a:rPr>
              <a:t>The critical value: </a:t>
            </a:r>
            <a:r>
              <a:rPr lang="en-GB" sz="3200" b="1" dirty="0">
                <a:solidFill>
                  <a:srgbClr val="C00000"/>
                </a:solidFill>
              </a:rPr>
              <a:t>size of difference + sample size + significance </a:t>
            </a:r>
            <a:endParaRPr lang="en-GB" sz="3200" b="1" dirty="0">
              <a:solidFill>
                <a:srgbClr val="CC0099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52389" y="2099075"/>
            <a:ext cx="279814" cy="252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3663625" y="2079468"/>
            <a:ext cx="279814" cy="252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59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1" y="128235"/>
            <a:ext cx="8569325" cy="777875"/>
          </a:xfrm>
        </p:spPr>
        <p:txBody>
          <a:bodyPr/>
          <a:lstStyle/>
          <a:p>
            <a:pPr eaLnBrk="1" hangingPunct="1"/>
            <a:r>
              <a:rPr lang="en-GB" sz="3600" b="1" dirty="0">
                <a:solidFill>
                  <a:schemeClr val="tx2"/>
                </a:solidFill>
                <a:latin typeface="+mn-lt"/>
              </a:rPr>
              <a:t>To recapitulate</a:t>
            </a:r>
            <a:r>
              <a:rPr lang="en-GB" sz="3100" b="1" dirty="0">
                <a:solidFill>
                  <a:schemeClr val="tx2"/>
                </a:solidFill>
                <a:latin typeface="+mn-lt"/>
              </a:rPr>
              <a:t>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1" y="1043009"/>
            <a:ext cx="11381013" cy="5400675"/>
          </a:xfrm>
        </p:spPr>
        <p:txBody>
          <a:bodyPr>
            <a:noAutofit/>
          </a:bodyPr>
          <a:lstStyle/>
          <a:p>
            <a:pPr eaLnBrk="1" hangingPunct="1"/>
            <a:r>
              <a:rPr lang="en-GB" sz="2400" dirty="0">
                <a:solidFill>
                  <a:srgbClr val="CC0099"/>
                </a:solidFill>
              </a:rPr>
              <a:t>The null hypothesis (H</a:t>
            </a:r>
            <a:r>
              <a:rPr lang="en-GB" sz="2400" baseline="-25000" dirty="0">
                <a:solidFill>
                  <a:srgbClr val="CC0099"/>
                </a:solidFill>
              </a:rPr>
              <a:t>0</a:t>
            </a:r>
            <a:r>
              <a:rPr lang="en-GB" sz="2400" dirty="0">
                <a:solidFill>
                  <a:srgbClr val="CC0099"/>
                </a:solidFill>
              </a:rPr>
              <a:t>): </a:t>
            </a:r>
            <a:r>
              <a:rPr lang="en-GB" sz="2400" dirty="0"/>
              <a:t>H</a:t>
            </a:r>
            <a:r>
              <a:rPr lang="en-GB" sz="2400" baseline="-25000" dirty="0"/>
              <a:t>0</a:t>
            </a:r>
            <a:r>
              <a:rPr lang="en-GB" sz="2400" dirty="0"/>
              <a:t> = no effect </a:t>
            </a:r>
          </a:p>
          <a:p>
            <a:pPr eaLnBrk="1" hangingPunct="1"/>
            <a:r>
              <a:rPr lang="en-GB" sz="2400" dirty="0" smtClean="0"/>
              <a:t>The </a:t>
            </a:r>
            <a:r>
              <a:rPr lang="en-GB" sz="2400" dirty="0"/>
              <a:t>aim of a statistical test is to reject or not H</a:t>
            </a:r>
            <a:r>
              <a:rPr lang="en-GB" sz="2400" baseline="-25000" dirty="0"/>
              <a:t>0.</a:t>
            </a:r>
          </a:p>
          <a:p>
            <a:pPr eaLnBrk="1" hangingPunct="1"/>
            <a:endParaRPr lang="en-GB" sz="2400" baseline="-25000" dirty="0"/>
          </a:p>
          <a:p>
            <a:pPr eaLnBrk="1" hangingPunct="1"/>
            <a:endParaRPr lang="en-GB" sz="2400" baseline="-25000" dirty="0"/>
          </a:p>
          <a:p>
            <a:pPr eaLnBrk="1" hangingPunct="1"/>
            <a:endParaRPr lang="en-GB" sz="2400" baseline="-25000" dirty="0"/>
          </a:p>
          <a:p>
            <a:pPr eaLnBrk="1" hangingPunct="1"/>
            <a:endParaRPr lang="en-GB" sz="2400" baseline="-25000" dirty="0"/>
          </a:p>
          <a:p>
            <a:pPr eaLnBrk="1" hangingPunct="1"/>
            <a:endParaRPr lang="en-GB" sz="2400" baseline="-25000" dirty="0"/>
          </a:p>
          <a:p>
            <a:pPr eaLnBrk="1" hangingPunct="1"/>
            <a:endParaRPr lang="en-GB" sz="2400" baseline="-25000" dirty="0"/>
          </a:p>
          <a:p>
            <a:pPr eaLnBrk="1" hangingPunct="1">
              <a:buFont typeface="Arial" pitchFamily="34" charset="0"/>
              <a:buChar char="•"/>
            </a:pPr>
            <a:r>
              <a:rPr lang="en-GB" sz="2400" b="1" dirty="0" smtClean="0"/>
              <a:t>High </a:t>
            </a:r>
            <a:r>
              <a:rPr lang="en-GB" sz="2400" b="1" dirty="0"/>
              <a:t>specificity </a:t>
            </a:r>
            <a:r>
              <a:rPr lang="en-GB" sz="2400" dirty="0"/>
              <a:t>= low </a:t>
            </a:r>
            <a:r>
              <a:rPr lang="en-GB" sz="2400" b="1" dirty="0">
                <a:solidFill>
                  <a:srgbClr val="C00000"/>
                </a:solidFill>
              </a:rPr>
              <a:t>False Positives </a:t>
            </a:r>
            <a:r>
              <a:rPr lang="en-GB" sz="2400" dirty="0"/>
              <a:t>= low </a:t>
            </a:r>
            <a:r>
              <a:rPr lang="en-GB" sz="2400" b="1" dirty="0"/>
              <a:t>Type I error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400" b="1" dirty="0"/>
              <a:t>High sensitivity </a:t>
            </a:r>
            <a:r>
              <a:rPr lang="en-GB" sz="2400" dirty="0"/>
              <a:t>= low </a:t>
            </a:r>
            <a:r>
              <a:rPr lang="en-GB" sz="2400" b="1" dirty="0">
                <a:solidFill>
                  <a:srgbClr val="C00000"/>
                </a:solidFill>
              </a:rPr>
              <a:t>False Negatives </a:t>
            </a:r>
            <a:r>
              <a:rPr lang="en-GB" sz="2400" dirty="0"/>
              <a:t>= low </a:t>
            </a:r>
            <a:r>
              <a:rPr lang="en-GB" sz="2400" b="1" dirty="0"/>
              <a:t>Type II error</a:t>
            </a:r>
          </a:p>
          <a:p>
            <a:pPr eaLnBrk="1" hangingPunct="1"/>
            <a:endParaRPr lang="en-GB" sz="2400" dirty="0"/>
          </a:p>
        </p:txBody>
      </p:sp>
      <p:graphicFrame>
        <p:nvGraphicFramePr>
          <p:cNvPr id="194602" name="Group 4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37336631"/>
              </p:ext>
            </p:extLst>
          </p:nvPr>
        </p:nvGraphicFramePr>
        <p:xfrm>
          <a:off x="2423592" y="2028747"/>
          <a:ext cx="7056786" cy="1926336"/>
        </p:xfrm>
        <a:graphic>
          <a:graphicData uri="http://schemas.openxmlformats.org/drawingml/2006/table">
            <a:tbl>
              <a:tblPr/>
              <a:tblGrid>
                <a:gridCol w="250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7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7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7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Statistical decision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True state of H</a:t>
                      </a:r>
                      <a:r>
                        <a:rPr kumimoji="0" lang="en-GB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9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H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0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True (no effect)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H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0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False (effect)</a:t>
                      </a:r>
                      <a:endParaRPr kumimoji="0" lang="en-GB" sz="16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Reject H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Bookman Old Style" pitchFamily="18" charset="0"/>
                        </a:rPr>
                        <a:t>Type I error </a:t>
                      </a:r>
                      <a:r>
                        <a:rPr lang="en-GB" sz="1600" b="1" dirty="0" smtClean="0">
                          <a:solidFill>
                            <a:srgbClr val="CC0099"/>
                          </a:solidFill>
                        </a:rPr>
                        <a:t>α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man Old Style" pitchFamily="18" charset="0"/>
                        </a:rPr>
                        <a:t>False Positive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Correct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man Old Style" pitchFamily="18" charset="0"/>
                        </a:rPr>
                        <a:t>True Positive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Do not reject H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Correct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man Old Style" pitchFamily="18" charset="0"/>
                        </a:rPr>
                        <a:t>True Negative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Bookman Old Style" pitchFamily="18" charset="0"/>
                        </a:rPr>
                        <a:t>Type II error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Bookman Old Style" pitchFamily="18" charset="0"/>
                        </a:rPr>
                        <a:t>β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man Old Style" pitchFamily="18" charset="0"/>
                        </a:rPr>
                        <a:t>False Negative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546" y="3359387"/>
            <a:ext cx="588199" cy="556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801" y="2737451"/>
            <a:ext cx="588199" cy="55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545" y="2723461"/>
            <a:ext cx="589088" cy="582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909" y="3343073"/>
            <a:ext cx="589088" cy="582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170" y="4956122"/>
            <a:ext cx="2864923" cy="1819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5" y="4882906"/>
            <a:ext cx="3926862" cy="18140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12072" y="6607513"/>
            <a:ext cx="27799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hlinkClick r:id="rId6"/>
              </a:rPr>
              <a:t>https://github.com/allisonhorst/stats-illustrations#other-stats-artwork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30170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43142" y="1378743"/>
            <a:ext cx="10603533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dirty="0">
                <a:solidFill>
                  <a:prstClr val="black"/>
                </a:solidFill>
              </a:rPr>
              <a:t>The power analysis depends on the relationship between 6 variables</a:t>
            </a:r>
            <a:r>
              <a:rPr lang="en-GB" sz="2600" dirty="0">
                <a:solidFill>
                  <a:prstClr val="black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b="1" dirty="0">
                <a:solidFill>
                  <a:srgbClr val="CC0099"/>
                </a:solidFill>
              </a:rPr>
              <a:t>difference </a:t>
            </a:r>
            <a:r>
              <a:rPr lang="en-GB" sz="2600" dirty="0">
                <a:solidFill>
                  <a:prstClr val="black"/>
                </a:solidFill>
              </a:rPr>
              <a:t>of biological interest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b="1" dirty="0" smtClean="0">
                <a:solidFill>
                  <a:srgbClr val="D60093"/>
                </a:solidFill>
              </a:rPr>
              <a:t>variability</a:t>
            </a:r>
            <a:r>
              <a:rPr lang="en-GB" sz="2600" dirty="0" smtClean="0">
                <a:solidFill>
                  <a:prstClr val="black"/>
                </a:solidFill>
              </a:rPr>
              <a:t> in the data (</a:t>
            </a:r>
            <a:r>
              <a:rPr lang="en-GB" sz="2600" b="1" dirty="0" smtClean="0"/>
              <a:t>standard deviation</a:t>
            </a:r>
            <a:r>
              <a:rPr lang="en-GB" sz="2600" dirty="0" smtClean="0"/>
              <a:t>)</a:t>
            </a:r>
            <a:endParaRPr lang="en-GB" sz="2600" dirty="0"/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rgbClr val="CC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dirty="0">
                <a:solidFill>
                  <a:srgbClr val="CC0099"/>
                </a:solidFill>
              </a:rPr>
              <a:t>significance </a:t>
            </a:r>
            <a:r>
              <a:rPr lang="en-GB" sz="2600" dirty="0" smtClean="0">
                <a:solidFill>
                  <a:srgbClr val="CC0099"/>
                </a:solidFill>
              </a:rPr>
              <a:t>level </a:t>
            </a:r>
            <a:r>
              <a:rPr lang="en-GB" sz="2600" dirty="0" smtClean="0"/>
              <a:t>(5%)</a:t>
            </a:r>
            <a:endParaRPr lang="en-GB" sz="2600" dirty="0"/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desired </a:t>
            </a:r>
            <a:r>
              <a:rPr lang="en-GB" sz="2600" dirty="0">
                <a:solidFill>
                  <a:srgbClr val="CC0099"/>
                </a:solidFill>
              </a:rPr>
              <a:t>power</a:t>
            </a:r>
            <a:r>
              <a:rPr lang="en-GB" sz="2600" dirty="0">
                <a:solidFill>
                  <a:prstClr val="black"/>
                </a:solidFill>
              </a:rPr>
              <a:t> of the </a:t>
            </a:r>
            <a:r>
              <a:rPr lang="en-GB" sz="2600" dirty="0" smtClean="0">
                <a:solidFill>
                  <a:prstClr val="black"/>
                </a:solidFill>
              </a:rPr>
              <a:t>experiment (80%)</a:t>
            </a:r>
            <a:endParaRPr lang="en-GB" sz="26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b="1" dirty="0">
                <a:solidFill>
                  <a:srgbClr val="CC0099"/>
                </a:solidFill>
              </a:rPr>
              <a:t>sample 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rgbClr val="CC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alternative hypothesis (</a:t>
            </a:r>
            <a:r>
              <a:rPr lang="en-GB" sz="2600" dirty="0" err="1">
                <a:solidFill>
                  <a:prstClr val="black"/>
                </a:solidFill>
              </a:rPr>
              <a:t>ie</a:t>
            </a:r>
            <a:r>
              <a:rPr lang="en-GB" sz="2600" dirty="0">
                <a:solidFill>
                  <a:prstClr val="black"/>
                </a:solidFill>
              </a:rPr>
              <a:t> </a:t>
            </a:r>
            <a:r>
              <a:rPr lang="en-GB" sz="2600" dirty="0">
                <a:solidFill>
                  <a:srgbClr val="CC0099"/>
                </a:solidFill>
              </a:rPr>
              <a:t>one or two-sided test</a:t>
            </a:r>
            <a:r>
              <a:rPr lang="en-GB" sz="2600" dirty="0">
                <a:solidFill>
                  <a:prstClr val="black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335985" y="2332749"/>
            <a:ext cx="216024" cy="115212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5368" y="2620863"/>
            <a:ext cx="1867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prstClr val="black"/>
                </a:solidFill>
              </a:rPr>
              <a:t>Effect size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9026" y="328733"/>
            <a:ext cx="4256452" cy="720000"/>
            <a:chOff x="6374289" y="2805565"/>
            <a:chExt cx="1800001" cy="720000"/>
          </a:xfrm>
        </p:grpSpPr>
        <p:sp>
          <p:nvSpPr>
            <p:cNvPr id="7" name="Rounded Rectangle 6"/>
            <p:cNvSpPr/>
            <p:nvPr/>
          </p:nvSpPr>
          <p:spPr>
            <a:xfrm>
              <a:off x="6374289" y="2805565"/>
              <a:ext cx="1800001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100956"/>
                <a:satOff val="-2922"/>
                <a:lumOff val="-1121"/>
                <a:alphaOff val="0"/>
              </a:schemeClr>
            </a:fillRef>
            <a:effectRef idx="0">
              <a:schemeClr val="accent5">
                <a:hueOff val="-2100956"/>
                <a:satOff val="-2922"/>
                <a:lumOff val="-11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 txBox="1"/>
            <p:nvPr/>
          </p:nvSpPr>
          <p:spPr>
            <a:xfrm>
              <a:off x="6409437" y="2840713"/>
              <a:ext cx="1729705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Sample Size: Power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81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393" y="509116"/>
            <a:ext cx="1149531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D60093"/>
                </a:solidFill>
                <a:latin typeface="Calibri" panose="020F0502020204030204" pitchFamily="34" charset="0"/>
              </a:rPr>
              <a:t>The </a:t>
            </a:r>
            <a:r>
              <a:rPr lang="en-GB" sz="3600" b="1" dirty="0">
                <a:solidFill>
                  <a:srgbClr val="D60093"/>
                </a:solidFill>
                <a:latin typeface="Calibri" panose="020F0502020204030204" pitchFamily="34" charset="0"/>
              </a:rPr>
              <a:t>difference of biological interest</a:t>
            </a:r>
            <a:endParaRPr lang="en-GB" sz="3600" dirty="0">
              <a:solidFill>
                <a:srgbClr val="D60093"/>
              </a:solidFill>
              <a:latin typeface="Calibri" panose="020F0502020204030204" pitchFamily="34" charset="0"/>
            </a:endParaRPr>
          </a:p>
          <a:p>
            <a:endParaRPr lang="en-GB" sz="1400" dirty="0">
              <a:solidFill>
                <a:srgbClr val="D60093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This is to be determined scientifically, not statistically.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CC0099"/>
                </a:solidFill>
                <a:latin typeface="Calibri" panose="020F0502020204030204" pitchFamily="34" charset="0"/>
              </a:rPr>
              <a:t>minimum meaningful effect of biological relevance </a:t>
            </a:r>
          </a:p>
          <a:p>
            <a:pPr lvl="2">
              <a:buFont typeface="Arial" pitchFamily="34" charset="0"/>
              <a:buChar char="•"/>
            </a:pPr>
            <a:endParaRPr lang="en-GB" sz="1000" dirty="0">
              <a:latin typeface="Calibri" panose="020F0502020204030204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the larger the effect size, the smaller the experiment will need to be to detect it.</a:t>
            </a:r>
          </a:p>
          <a:p>
            <a:pPr lvl="2">
              <a:buFont typeface="Arial" pitchFamily="34" charset="0"/>
              <a:buChar char="•"/>
            </a:pPr>
            <a:endParaRPr lang="en-GB" sz="1200" dirty="0"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</a:rPr>
              <a:t>How to determine it?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</a:rPr>
              <a:t>Previous </a:t>
            </a:r>
            <a:r>
              <a:rPr lang="en-GB" sz="2400" dirty="0">
                <a:latin typeface="Calibri" panose="020F0502020204030204" pitchFamily="34" charset="0"/>
              </a:rPr>
              <a:t>research, pilot study …</a:t>
            </a:r>
          </a:p>
          <a:p>
            <a:pPr lvl="1">
              <a:buFont typeface="Arial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r>
              <a:rPr lang="en-GB" sz="3600" b="1" dirty="0" smtClean="0">
                <a:solidFill>
                  <a:srgbClr val="D60093"/>
                </a:solidFill>
                <a:latin typeface="Calibri" panose="020F0502020204030204" pitchFamily="34" charset="0"/>
              </a:rPr>
              <a:t>The </a:t>
            </a:r>
            <a:r>
              <a:rPr lang="en-GB" sz="3600" b="1" dirty="0">
                <a:solidFill>
                  <a:srgbClr val="D60093"/>
                </a:solidFill>
                <a:latin typeface="Calibri" panose="020F0502020204030204" pitchFamily="34" charset="0"/>
              </a:rPr>
              <a:t>Standard Deviation (SD)</a:t>
            </a:r>
            <a:endParaRPr lang="en-GB" sz="3600" dirty="0">
              <a:solidFill>
                <a:srgbClr val="D60093"/>
              </a:solidFill>
              <a:latin typeface="Calibri" panose="020F0502020204030204" pitchFamily="34" charset="0"/>
            </a:endParaRPr>
          </a:p>
          <a:p>
            <a:endParaRPr lang="en-GB" sz="1000" dirty="0">
              <a:latin typeface="Calibri" panose="020F050202020403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</a:rPr>
              <a:t>Variability of the data </a:t>
            </a:r>
            <a:endParaRPr lang="en-GB" sz="2400" dirty="0" smtClean="0">
              <a:latin typeface="Calibri" panose="020F0502020204030204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en-GB" sz="1000" dirty="0">
              <a:latin typeface="Calibri" panose="020F050202020403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</a:t>
            </a:r>
            <a:r>
              <a:rPr lang="en-GB" sz="2400" b="1" dirty="0">
                <a:latin typeface="Calibri" panose="020F0502020204030204" pitchFamily="34" charset="0"/>
              </a:rPr>
              <a:t>How to determine it?</a:t>
            </a:r>
          </a:p>
          <a:p>
            <a:pPr lvl="2">
              <a:buFont typeface="Arial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</a:rPr>
              <a:t> Data from previous research on WT or baseline …</a:t>
            </a:r>
          </a:p>
          <a:p>
            <a:pPr lvl="2">
              <a:buFont typeface="Arial" pitchFamily="34" charset="0"/>
              <a:buChar char="•"/>
            </a:pPr>
            <a:endParaRPr lang="en-GB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1647" y="260649"/>
            <a:ext cx="5108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D60093"/>
                </a:solidFill>
              </a:rPr>
              <a:t>The effect size: 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728" y="1077674"/>
            <a:ext cx="109688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The </a:t>
            </a:r>
            <a:r>
              <a:rPr lang="en-GB" sz="2400" b="1" dirty="0">
                <a:solidFill>
                  <a:prstClr val="black"/>
                </a:solidFill>
              </a:rPr>
              <a:t>effect size</a:t>
            </a:r>
            <a:r>
              <a:rPr lang="en-GB" sz="2400" dirty="0">
                <a:solidFill>
                  <a:prstClr val="black"/>
                </a:solidFill>
              </a:rPr>
              <a:t>: minimum meaningful effect of biological relevance.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Absolute difference + variability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How to determine it?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Substantive knowledge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Previous research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Conventions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000" u="sng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Jacob Cohen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Defined </a:t>
            </a:r>
            <a:r>
              <a:rPr lang="en-GB" sz="2400" dirty="0">
                <a:solidFill>
                  <a:prstClr val="black"/>
                </a:solidFill>
              </a:rPr>
              <a:t>small, medium and large effects for different tests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725" y="4971530"/>
            <a:ext cx="6668550" cy="154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843" y="1388091"/>
            <a:ext cx="92791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It depends on the type of difference and the data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Easy example: comparison between 2 means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The </a:t>
            </a:r>
            <a:r>
              <a:rPr lang="en-GB" sz="2400" dirty="0">
                <a:solidFill>
                  <a:prstClr val="black"/>
                </a:solidFill>
              </a:rPr>
              <a:t>bigger the effect (the absolute difference), the bigger the power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= the bigger the probability of picking up the difference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83632" y="2235334"/>
            <a:ext cx="5731510" cy="842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4293095"/>
            <a:ext cx="2783235" cy="235839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883" y="4509120"/>
            <a:ext cx="4131310" cy="13462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43" y="4149080"/>
            <a:ext cx="1628775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6284" y="6096144"/>
            <a:ext cx="455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u="sng" dirty="0">
                <a:solidFill>
                  <a:prstClr val="black"/>
                </a:solidFill>
                <a:latin typeface="Bookman Old Style" panose="02050604050505020204" pitchFamily="18" charset="0"/>
                <a:hlinkClick r:id="rId6"/>
              </a:rPr>
              <a:t>http://rpsychologist.com/d3/cohend/</a:t>
            </a:r>
            <a:endParaRPr lang="en-GB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0297" y="2086952"/>
            <a:ext cx="2272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rgbClr val="C00000"/>
                </a:solidFill>
              </a:rPr>
              <a:t>Absolute difference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400256" y="2372264"/>
            <a:ext cx="360041" cy="120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83665" y="260649"/>
            <a:ext cx="70246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D60093"/>
                </a:solidFill>
              </a:rPr>
              <a:t>The effect size: </a:t>
            </a:r>
            <a:r>
              <a:rPr lang="en-GB" sz="3600" b="1" dirty="0" smtClean="0">
                <a:solidFill>
                  <a:srgbClr val="D60093"/>
                </a:solidFill>
              </a:rPr>
              <a:t>how is it calculated?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smtClean="0">
                <a:solidFill>
                  <a:srgbClr val="D60093"/>
                </a:solidFill>
              </a:rPr>
              <a:t>The absolute difference</a:t>
            </a:r>
            <a:endParaRPr lang="en-GB" sz="2800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945" y="1415277"/>
            <a:ext cx="81993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The bigger the variability of the data, the smaller the power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71194" y="1915692"/>
            <a:ext cx="5731510" cy="842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66" y="3094821"/>
            <a:ext cx="4077296" cy="34549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952877" y="3094821"/>
            <a:ext cx="4372347" cy="3506004"/>
            <a:chOff x="6952878" y="3190071"/>
            <a:chExt cx="4060466" cy="3202692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952878" y="3563001"/>
              <a:ext cx="4060466" cy="27337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93038" y="3537286"/>
              <a:ext cx="3786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dirty="0">
                  <a:solidFill>
                    <a:srgbClr val="008000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GB" sz="1200" b="1" baseline="-25000" dirty="0">
                  <a:solidFill>
                    <a:srgbClr val="008000"/>
                  </a:solidFill>
                  <a:latin typeface="Bookman Old Style" panose="02050604050505020204" pitchFamily="18" charset="0"/>
                </a:rPr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38544" y="3537286"/>
              <a:ext cx="3786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dirty="0">
                  <a:solidFill>
                    <a:srgbClr val="0000CC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GB" sz="1200" b="1" baseline="-25000" dirty="0">
                  <a:solidFill>
                    <a:srgbClr val="0000CC"/>
                  </a:solidFill>
                  <a:latin typeface="Bookman Old Style" panose="02050604050505020204" pitchFamily="18" charset="0"/>
                </a:rPr>
                <a:t>1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9104240" y="3440435"/>
              <a:ext cx="0" cy="108534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905206" y="4525779"/>
              <a:ext cx="0" cy="85887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969102" y="5384651"/>
              <a:ext cx="0" cy="100811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482802" y="3190071"/>
              <a:ext cx="9894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dirty="0">
                  <a:solidFill>
                    <a:srgbClr val="C00000"/>
                  </a:solidFill>
                </a:rPr>
                <a:t>critical value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83665" y="260649"/>
            <a:ext cx="70246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D60093"/>
                </a:solidFill>
              </a:rPr>
              <a:t>The effect size: </a:t>
            </a:r>
            <a:r>
              <a:rPr lang="en-GB" sz="3600" b="1" dirty="0" smtClean="0">
                <a:solidFill>
                  <a:srgbClr val="D60093"/>
                </a:solidFill>
              </a:rPr>
              <a:t>how is it calculated?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smtClean="0">
                <a:solidFill>
                  <a:srgbClr val="D60093"/>
                </a:solidFill>
              </a:rPr>
              <a:t>The standard deviation</a:t>
            </a:r>
            <a:endParaRPr lang="en-GB" sz="2800" b="1" dirty="0">
              <a:solidFill>
                <a:srgbClr val="D60093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14203" y="2415397"/>
            <a:ext cx="1587260" cy="31706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4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87827" y="267607"/>
            <a:ext cx="1084217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prstClr val="white">
                    <a:lumMod val="65000"/>
                  </a:prstClr>
                </a:solidFill>
              </a:rPr>
              <a:t>Power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b="1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dirty="0">
                <a:solidFill>
                  <a:prstClr val="white">
                    <a:lumMod val="65000"/>
                  </a:prstClr>
                </a:solidFill>
              </a:rPr>
              <a:t>The power analysis depends on the relationship between 6 variables</a:t>
            </a: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 the </a:t>
            </a:r>
            <a:r>
              <a:rPr lang="en-GB" sz="2600" b="1" dirty="0">
                <a:solidFill>
                  <a:prstClr val="white">
                    <a:lumMod val="65000"/>
                  </a:prstClr>
                </a:solidFill>
              </a:rPr>
              <a:t>difference </a:t>
            </a: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of biological interest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 the </a:t>
            </a:r>
            <a:r>
              <a:rPr lang="en-GB" sz="2600" b="1" dirty="0">
                <a:solidFill>
                  <a:prstClr val="white">
                    <a:lumMod val="65000"/>
                  </a:prstClr>
                </a:solidFill>
              </a:rPr>
              <a:t>standard deviation</a:t>
            </a:r>
            <a:endParaRPr lang="en-GB" sz="26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</a:t>
            </a:r>
            <a:r>
              <a:rPr lang="en-GB" sz="2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the significance level (5%) (</a:t>
            </a:r>
            <a:r>
              <a:rPr lang="en-GB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p&lt; 0.05) </a:t>
            </a:r>
            <a:r>
              <a:rPr lang="en-GB" sz="2800" b="1" dirty="0">
                <a:solidFill>
                  <a:srgbClr val="C00000"/>
                </a:solidFill>
              </a:rPr>
              <a:t>α</a:t>
            </a:r>
            <a:endParaRPr lang="en-GB" sz="2600" b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b="1" dirty="0">
                <a:solidFill>
                  <a:prstClr val="black"/>
                </a:solidFill>
              </a:rPr>
              <a:t> </a:t>
            </a:r>
            <a:r>
              <a:rPr lang="en-GB" sz="2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the desired power of the experiment (80%) </a:t>
            </a:r>
            <a:r>
              <a:rPr lang="en-GB" sz="2800" b="1" dirty="0">
                <a:solidFill>
                  <a:srgbClr val="C00000"/>
                </a:solidFill>
              </a:rPr>
              <a:t>β</a:t>
            </a:r>
            <a:endParaRPr lang="en-GB" sz="2600" b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b="1" dirty="0">
                <a:solidFill>
                  <a:prstClr val="black"/>
                </a:solidFill>
              </a:rPr>
              <a:t>sample 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 the alternative hypothesis (</a:t>
            </a:r>
            <a:r>
              <a:rPr lang="en-GB" sz="2600" dirty="0" err="1">
                <a:solidFill>
                  <a:prstClr val="white">
                    <a:lumMod val="65000"/>
                  </a:prstClr>
                </a:solidFill>
              </a:rPr>
              <a:t>ie</a:t>
            </a: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 one or two-sided test)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GB" sz="1200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600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6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4877" y="116633"/>
            <a:ext cx="3522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D60093"/>
                </a:solidFill>
              </a:rPr>
              <a:t>The sample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976" y="1541290"/>
            <a:ext cx="120110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Most of the time, the output of a power </a:t>
            </a:r>
            <a:r>
              <a:rPr lang="en-GB" sz="2400" dirty="0" smtClean="0">
                <a:solidFill>
                  <a:prstClr val="black"/>
                </a:solidFill>
              </a:rPr>
              <a:t>calculation.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10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The bigger the sample, the bigger the power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but how does it work actually</a:t>
            </a:r>
            <a:r>
              <a:rPr lang="en-GB" sz="2400" dirty="0" smtClean="0">
                <a:solidFill>
                  <a:prstClr val="black"/>
                </a:solidFill>
              </a:rPr>
              <a:t>?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10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In reality it is difficult to reduce the variability in data, or the contrast between </a:t>
            </a:r>
            <a:r>
              <a:rPr lang="en-GB" sz="2400" dirty="0" smtClean="0">
                <a:solidFill>
                  <a:prstClr val="black"/>
                </a:solidFill>
              </a:rPr>
              <a:t>means.</a:t>
            </a: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most effective way of improving power:</a:t>
            </a:r>
          </a:p>
          <a:p>
            <a:pPr marL="1485900" lvl="2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increase the sample size</a:t>
            </a:r>
            <a:r>
              <a:rPr lang="en-GB" sz="2400" dirty="0">
                <a:solidFill>
                  <a:prstClr val="black"/>
                </a:solidFill>
              </a:rPr>
              <a:t>.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10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 rot="20341971">
            <a:off x="4576660" y="2476743"/>
            <a:ext cx="1843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samples (n=3)</a:t>
            </a:r>
          </a:p>
        </p:txBody>
      </p:sp>
      <p:sp>
        <p:nvSpPr>
          <p:cNvPr id="45" name="TextBox 44"/>
          <p:cNvSpPr txBox="1"/>
          <p:nvPr/>
        </p:nvSpPr>
        <p:spPr>
          <a:xfrm rot="1334582">
            <a:off x="4673580" y="4435898"/>
            <a:ext cx="1754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samples (n=30)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576660" y="3274596"/>
                <a:ext cx="2565463" cy="609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‘Infinite’ number of samples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Samples means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acc>
                  </m:oMath>
                </a14:m>
                <a:r>
                  <a:rPr kumimoji="0" lang="en-GB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60" y="3274596"/>
                <a:ext cx="2565463" cy="609206"/>
              </a:xfrm>
              <a:prstGeom prst="rect">
                <a:avLst/>
              </a:prstGeom>
              <a:blipFill>
                <a:blip r:embed="rId3"/>
                <a:stretch>
                  <a:fillRect l="-1188" t="-3000" r="-95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01141" y="116633"/>
            <a:ext cx="3189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sample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size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12788" y="949325"/>
          <a:ext cx="3722687" cy="552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Prism 8" r:id="rId4" imgW="4560038" imgH="6766574" progId="Prism8.Document">
                  <p:embed/>
                </p:oleObj>
              </mc:Choice>
              <mc:Fallback>
                <p:oleObj name="Prism 8" r:id="rId4" imgW="4560038" imgH="6766574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2788" y="949325"/>
                        <a:ext cx="3722687" cy="552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473995" y="673191"/>
          <a:ext cx="2081981" cy="308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Prism 8" r:id="rId6" imgW="4560038" imgH="6766574" progId="Prism8.Document">
                  <p:embed/>
                </p:oleObj>
              </mc:Choice>
              <mc:Fallback>
                <p:oleObj name="Prism 8" r:id="rId6" imgW="4560038" imgH="6766574" progId="Prism8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73995" y="673191"/>
                        <a:ext cx="2081981" cy="308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467420" y="3639246"/>
          <a:ext cx="2146222" cy="3184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Prism 8" r:id="rId8" imgW="4560038" imgH="6766574" progId="Prism8.Document">
                  <p:embed/>
                </p:oleObj>
              </mc:Choice>
              <mc:Fallback>
                <p:oleObj name="Prism 8" r:id="rId8" imgW="4560038" imgH="6766574" progId="Prism8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67420" y="3639246"/>
                        <a:ext cx="2146222" cy="3184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729413" y="2150076"/>
            <a:ext cx="3686916" cy="14169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23503" y="3639245"/>
            <a:ext cx="3692826" cy="15258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80920" y="6151062"/>
            <a:ext cx="119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19537" y="6627488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81353" y="3590277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15480" y="858229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=3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5480" y="3779943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n=30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3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2032000" y="269967"/>
          <a:ext cx="9132389" cy="633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337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334877" y="116633"/>
            <a:ext cx="3522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4000" b="1" dirty="0">
                <a:solidFill>
                  <a:srgbClr val="CC0099"/>
                </a:solidFill>
                <a:latin typeface="Calibri" panose="020F0502020204030204"/>
              </a:rPr>
              <a:t>The sample size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7640" y="1161663"/>
            <a:ext cx="1657424" cy="1026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59603" y="1372519"/>
            <a:ext cx="474620" cy="771525"/>
          </a:xfrm>
          <a:prstGeom prst="rect">
            <a:avLst/>
          </a:prstGeom>
        </p:spPr>
      </p:pic>
      <p:sp>
        <p:nvSpPr>
          <p:cNvPr id="7" name="Curved Right Arrow 6"/>
          <p:cNvSpPr/>
          <p:nvPr/>
        </p:nvSpPr>
        <p:spPr>
          <a:xfrm>
            <a:off x="222677" y="1637620"/>
            <a:ext cx="729343" cy="24989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10886191" y="1695956"/>
            <a:ext cx="631371" cy="240880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351" y="3219867"/>
            <a:ext cx="9084082" cy="363813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96341" y="3219867"/>
            <a:ext cx="0" cy="336599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62257" y="3252521"/>
            <a:ext cx="0" cy="336599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830650" y="235805"/>
          <a:ext cx="2081981" cy="308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Prism 8" r:id="rId6" imgW="4560038" imgH="6766574" progId="Prism8.Document">
                  <p:embed/>
                </p:oleObj>
              </mc:Choice>
              <mc:Fallback>
                <p:oleObj name="Prism 8" r:id="rId6" imgW="4560038" imgH="6766574" progId="Prism8.Document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30650" y="235805"/>
                        <a:ext cx="2081981" cy="308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8023172" y="188138"/>
          <a:ext cx="2146222" cy="3184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Prism 8" r:id="rId8" imgW="4560038" imgH="6766574" progId="Prism8.Document">
                  <p:embed/>
                </p:oleObj>
              </mc:Choice>
              <mc:Fallback>
                <p:oleObj name="Prism 8" r:id="rId8" imgW="4560038" imgH="6766574" progId="Prism8.Document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23172" y="188138"/>
                        <a:ext cx="2146222" cy="3184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36565" y="3856248"/>
            <a:ext cx="954044" cy="400110"/>
          </a:xfrm>
          <a:prstGeom prst="rect">
            <a:avLst/>
          </a:prstGeom>
          <a:solidFill>
            <a:srgbClr val="FFC1C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Control</a:t>
            </a:r>
            <a:endParaRPr lang="fr-FR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573989" y="5480633"/>
            <a:ext cx="126829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Treatment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014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322059" y="116633"/>
            <a:ext cx="3189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3600" b="1" dirty="0">
                <a:solidFill>
                  <a:srgbClr val="CC0099"/>
                </a:solidFill>
                <a:latin typeface="Calibri" panose="020F0502020204030204"/>
              </a:rPr>
              <a:t>The sample size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094" y="4000408"/>
            <a:ext cx="1883648" cy="2688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437" y="988296"/>
            <a:ext cx="7520963" cy="3012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5603" y="1423599"/>
            <a:ext cx="954044" cy="400110"/>
          </a:xfrm>
          <a:prstGeom prst="rect">
            <a:avLst/>
          </a:prstGeom>
          <a:solidFill>
            <a:srgbClr val="FFC1C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Control</a:t>
            </a:r>
            <a:endParaRPr lang="fr-F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323027" y="2961724"/>
            <a:ext cx="126829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Treatment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0278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1224" y="215518"/>
            <a:ext cx="842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D60093"/>
                </a:solidFill>
              </a:rPr>
              <a:t>The sample size: the bigger the better?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417188"/>
            <a:ext cx="77971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What if the tiny difference is meaningless?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Beware of </a:t>
            </a:r>
            <a:r>
              <a:rPr lang="en-GB" sz="2400" b="1" dirty="0">
                <a:solidFill>
                  <a:prstClr val="black"/>
                </a:solidFill>
              </a:rPr>
              <a:t>overpower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Nothing wrong with the stats: it is all about interpretation of the results of the test.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Remember the important first step of power analysis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What is the effect size of biological interest?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7" y="2300998"/>
            <a:ext cx="3260998" cy="3935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99" y="1380112"/>
            <a:ext cx="1216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It takes huge samples to detect tiny differences but tiny samples to detect huge differences. </a:t>
            </a:r>
          </a:p>
        </p:txBody>
      </p:sp>
    </p:spTree>
    <p:extLst>
      <p:ext uri="{BB962C8B-B14F-4D97-AF65-F5344CB8AC3E}">
        <p14:creationId xmlns:p14="http://schemas.microsoft.com/office/powerpoint/2010/main" val="40500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22514" y="647248"/>
            <a:ext cx="10002642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prstClr val="white">
                    <a:lumMod val="65000"/>
                  </a:prstClr>
                </a:solidFill>
              </a:rPr>
              <a:t>Power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b="1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dirty="0">
                <a:solidFill>
                  <a:prstClr val="white">
                    <a:lumMod val="65000"/>
                  </a:prstClr>
                </a:solidFill>
              </a:rPr>
              <a:t>The power analysis depends on the relationship between 6 variables</a:t>
            </a: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 the </a:t>
            </a:r>
            <a:r>
              <a:rPr lang="en-GB" sz="2600" b="1" dirty="0">
                <a:solidFill>
                  <a:prstClr val="white">
                    <a:lumMod val="65000"/>
                  </a:prstClr>
                </a:solidFill>
              </a:rPr>
              <a:t>effect size </a:t>
            </a: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of biological interest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 the </a:t>
            </a:r>
            <a:r>
              <a:rPr lang="en-GB" sz="2600" b="1" dirty="0">
                <a:solidFill>
                  <a:prstClr val="white">
                    <a:lumMod val="65000"/>
                  </a:prstClr>
                </a:solidFill>
              </a:rPr>
              <a:t>standard deviation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GB" sz="2600" b="1" dirty="0">
                <a:solidFill>
                  <a:prstClr val="white">
                    <a:lumMod val="65000"/>
                  </a:prstClr>
                </a:solidFill>
              </a:rPr>
              <a:t>the significance level (5%)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b="1" dirty="0">
                <a:solidFill>
                  <a:prstClr val="white">
                    <a:lumMod val="65000"/>
                  </a:prstClr>
                </a:solidFill>
              </a:rPr>
              <a:t> the desired power of the experiment (80%)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 the </a:t>
            </a:r>
            <a:r>
              <a:rPr lang="en-GB" sz="2600" b="1" dirty="0">
                <a:solidFill>
                  <a:prstClr val="white">
                    <a:lumMod val="65000"/>
                  </a:prstClr>
                </a:solidFill>
              </a:rPr>
              <a:t>sample 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GB" sz="2600" dirty="0">
                <a:solidFill>
                  <a:prstClr val="black"/>
                </a:solidFill>
              </a:rPr>
              <a:t>the alternative hypothesis (</a:t>
            </a:r>
            <a:r>
              <a:rPr lang="en-GB" sz="2600" dirty="0" err="1">
                <a:solidFill>
                  <a:prstClr val="black"/>
                </a:solidFill>
              </a:rPr>
              <a:t>ie</a:t>
            </a:r>
            <a:r>
              <a:rPr lang="en-GB" sz="2600" dirty="0">
                <a:solidFill>
                  <a:prstClr val="black"/>
                </a:solidFill>
              </a:rPr>
              <a:t> one or two-sided test</a:t>
            </a:r>
            <a:r>
              <a:rPr lang="en-GB" sz="2600" dirty="0" smtClean="0">
                <a:solidFill>
                  <a:prstClr val="black"/>
                </a:solidFill>
              </a:rPr>
              <a:t>)</a:t>
            </a:r>
            <a:endParaRPr lang="en-GB" sz="2600" dirty="0">
              <a:solidFill>
                <a:prstClr val="white">
                  <a:lumMod val="6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6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6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970" y="176174"/>
            <a:ext cx="8274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D60093"/>
                </a:solidFill>
              </a:rPr>
              <a:t>The alternative hypothesis: 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378" y="1062648"/>
            <a:ext cx="1089387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One-tailed or 2-tailed test? One-sided or 2-sided tests?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Is </a:t>
            </a:r>
            <a:r>
              <a:rPr lang="en-GB" sz="2400" dirty="0">
                <a:solidFill>
                  <a:prstClr val="black"/>
                </a:solidFill>
              </a:rPr>
              <a:t>the question: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</a:rPr>
              <a:t>Is the there a difference?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</a:rPr>
              <a:t>Is it bigger than or smaller than?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Can rarely justify the use of a one-tailed test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</a:rPr>
              <a:t>Two times easier to reach significance </a:t>
            </a:r>
            <a:r>
              <a:rPr lang="en-GB" sz="2000" dirty="0" smtClean="0">
                <a:solidFill>
                  <a:prstClr val="black"/>
                </a:solidFill>
              </a:rPr>
              <a:t>with </a:t>
            </a:r>
            <a:r>
              <a:rPr lang="en-GB" sz="2000" dirty="0">
                <a:solidFill>
                  <a:prstClr val="black"/>
                </a:solidFill>
              </a:rPr>
              <a:t>a one-tailed than a two-tailed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</a:rPr>
              <a:t>Suspicious reviewer!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30" y="1637701"/>
            <a:ext cx="4659138" cy="2190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114" y="4681288"/>
            <a:ext cx="2363243" cy="18008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762363" y="1581896"/>
            <a:ext cx="3797052" cy="2945904"/>
            <a:chOff x="6528048" y="1473696"/>
            <a:chExt cx="3333750" cy="2819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8048" y="1473696"/>
              <a:ext cx="3333750" cy="281940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320136" y="3501008"/>
              <a:ext cx="306772" cy="1982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733444" y="3878804"/>
              <a:ext cx="306772" cy="1982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80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8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60649"/>
            <a:ext cx="7778000" cy="63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7661" y="1394460"/>
            <a:ext cx="1116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Fix any </a:t>
            </a:r>
            <a:r>
              <a:rPr lang="en-GB" sz="2400" b="1" dirty="0">
                <a:solidFill>
                  <a:prstClr val="black"/>
                </a:solidFill>
              </a:rPr>
              <a:t>five of the </a:t>
            </a:r>
            <a:r>
              <a:rPr lang="en-GB" sz="2400" b="1" dirty="0" smtClean="0">
                <a:solidFill>
                  <a:prstClr val="black"/>
                </a:solidFill>
              </a:rPr>
              <a:t>variables</a:t>
            </a:r>
            <a:r>
              <a:rPr lang="en-GB" sz="2400" dirty="0" smtClean="0">
                <a:solidFill>
                  <a:prstClr val="black"/>
                </a:solidFill>
              </a:rPr>
              <a:t>, </a:t>
            </a:r>
            <a:r>
              <a:rPr lang="en-GB" sz="2400" dirty="0">
                <a:solidFill>
                  <a:prstClr val="black"/>
                </a:solidFill>
              </a:rPr>
              <a:t>a mathematical relationship </a:t>
            </a:r>
            <a:r>
              <a:rPr lang="en-GB" sz="2400" dirty="0" smtClean="0">
                <a:solidFill>
                  <a:prstClr val="black"/>
                </a:solidFill>
              </a:rPr>
              <a:t>is used </a:t>
            </a:r>
            <a:r>
              <a:rPr lang="en-GB" sz="2400" dirty="0">
                <a:solidFill>
                  <a:prstClr val="black"/>
                </a:solidFill>
              </a:rPr>
              <a:t>to estimate the </a:t>
            </a:r>
            <a:r>
              <a:rPr lang="en-GB" sz="2400" b="1" dirty="0" smtClean="0">
                <a:solidFill>
                  <a:prstClr val="black"/>
                </a:solidFill>
              </a:rPr>
              <a:t>sixth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4512" y="2307531"/>
            <a:ext cx="6422977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CA2085"/>
                </a:solidFill>
              </a:rPr>
              <a:t>D</a:t>
            </a:r>
            <a:r>
              <a:rPr lang="en-GB" sz="2400" dirty="0" smtClean="0">
                <a:solidFill>
                  <a:srgbClr val="CA2085"/>
                </a:solidFill>
              </a:rPr>
              <a:t>ifference</a:t>
            </a:r>
            <a:r>
              <a:rPr lang="en-GB" sz="2400" dirty="0" smtClean="0"/>
              <a:t> </a:t>
            </a:r>
            <a:r>
              <a:rPr lang="en-GB" sz="2400" dirty="0"/>
              <a:t>of biological interest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2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 smtClean="0"/>
              <a:t>+ </a:t>
            </a:r>
            <a:r>
              <a:rPr lang="en-GB" sz="2400" dirty="0" smtClean="0">
                <a:solidFill>
                  <a:srgbClr val="CA2085"/>
                </a:solidFill>
              </a:rPr>
              <a:t>Variability</a:t>
            </a:r>
            <a:r>
              <a:rPr lang="en-GB" sz="2400" dirty="0" smtClean="0"/>
              <a:t> </a:t>
            </a:r>
            <a:r>
              <a:rPr lang="en-GB" sz="2400" dirty="0"/>
              <a:t>in the data (standard deviation)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2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 smtClean="0"/>
              <a:t>+ Desired </a:t>
            </a:r>
            <a:r>
              <a:rPr lang="en-GB" sz="2400" dirty="0">
                <a:solidFill>
                  <a:srgbClr val="CA2085"/>
                </a:solidFill>
              </a:rPr>
              <a:t>power</a:t>
            </a:r>
            <a:r>
              <a:rPr lang="en-GB" sz="2400" dirty="0"/>
              <a:t> of the experiment (80%)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2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 smtClean="0"/>
              <a:t>+ </a:t>
            </a:r>
            <a:r>
              <a:rPr lang="en-GB" sz="2400" dirty="0" smtClean="0">
                <a:solidFill>
                  <a:srgbClr val="CA2085"/>
                </a:solidFill>
              </a:rPr>
              <a:t>Significance</a:t>
            </a:r>
            <a:r>
              <a:rPr lang="en-GB" sz="2400" dirty="0" smtClean="0"/>
              <a:t> </a:t>
            </a:r>
            <a:r>
              <a:rPr lang="en-GB" sz="2400" dirty="0"/>
              <a:t>level (5%)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2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 smtClean="0"/>
              <a:t>+ </a:t>
            </a:r>
            <a:r>
              <a:rPr lang="en-GB" sz="2400" dirty="0" smtClean="0">
                <a:solidFill>
                  <a:srgbClr val="CA2085"/>
                </a:solidFill>
              </a:rPr>
              <a:t>Alternative </a:t>
            </a:r>
            <a:r>
              <a:rPr lang="en-GB" sz="2400" dirty="0">
                <a:solidFill>
                  <a:srgbClr val="CA2085"/>
                </a:solidFill>
              </a:rPr>
              <a:t>hypothesis </a:t>
            </a:r>
            <a:r>
              <a:rPr lang="en-GB" sz="2400" dirty="0"/>
              <a:t>(</a:t>
            </a:r>
            <a:r>
              <a:rPr lang="en-GB" sz="2400" dirty="0" err="1"/>
              <a:t>ie</a:t>
            </a:r>
            <a:r>
              <a:rPr lang="en-GB" sz="2400" dirty="0"/>
              <a:t> one or two-sided test</a:t>
            </a:r>
            <a:r>
              <a:rPr lang="en-GB" sz="2400" dirty="0" smtClean="0"/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smtClean="0">
                <a:solidFill>
                  <a:srgbClr val="9A1865"/>
                </a:solidFill>
              </a:rPr>
              <a:t>Appropriate sample </a:t>
            </a:r>
            <a:r>
              <a:rPr lang="en-GB" sz="2800" b="1" dirty="0">
                <a:solidFill>
                  <a:srgbClr val="9A1865"/>
                </a:solidFill>
              </a:rPr>
              <a:t>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590800" y="5097780"/>
            <a:ext cx="68656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68705" y="326569"/>
            <a:ext cx="3654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9A1865"/>
                </a:solidFill>
              </a:rPr>
              <a:t>Power analysis</a:t>
            </a:r>
            <a:endParaRPr lang="en-GB" sz="4400" b="1" dirty="0">
              <a:solidFill>
                <a:srgbClr val="9A186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0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7"/>
    </mc:Choice>
    <mc:Fallback xmlns="">
      <p:transition spd="slow" advTm="1931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1667" y="293967"/>
            <a:ext cx="11676555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prstClr val="black"/>
                </a:solidFill>
              </a:rPr>
              <a:t>Fix any five of the variables and a mathematical relationship can be used to estimate the sixth</a:t>
            </a:r>
            <a:r>
              <a:rPr lang="en-GB" sz="2800" dirty="0">
                <a:solidFill>
                  <a:prstClr val="black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e.g. What sample size do I need to have a 80% probability (</a:t>
            </a:r>
            <a:r>
              <a:rPr lang="en-GB" sz="2400" b="1" dirty="0">
                <a:solidFill>
                  <a:prstClr val="black"/>
                </a:solidFill>
              </a:rPr>
              <a:t>power</a:t>
            </a:r>
            <a:r>
              <a:rPr lang="en-GB" sz="2400" dirty="0">
                <a:solidFill>
                  <a:prstClr val="black"/>
                </a:solidFill>
              </a:rPr>
              <a:t>) to detect this particular effect (</a:t>
            </a:r>
            <a:r>
              <a:rPr lang="en-GB" sz="2400" b="1" dirty="0">
                <a:solidFill>
                  <a:prstClr val="black"/>
                </a:solidFill>
              </a:rPr>
              <a:t>difference</a:t>
            </a:r>
            <a:r>
              <a:rPr lang="en-GB" sz="2400" dirty="0">
                <a:solidFill>
                  <a:prstClr val="black"/>
                </a:solidFill>
              </a:rPr>
              <a:t> and </a:t>
            </a:r>
            <a:r>
              <a:rPr lang="en-GB" sz="2400" b="1" dirty="0">
                <a:solidFill>
                  <a:prstClr val="black"/>
                </a:solidFill>
              </a:rPr>
              <a:t>standard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b="1" dirty="0">
                <a:solidFill>
                  <a:prstClr val="black"/>
                </a:solidFill>
              </a:rPr>
              <a:t>deviation</a:t>
            </a:r>
            <a:r>
              <a:rPr lang="en-GB" sz="2400" dirty="0">
                <a:solidFill>
                  <a:prstClr val="black"/>
                </a:solidFill>
              </a:rPr>
              <a:t>) at a 5% </a:t>
            </a:r>
            <a:r>
              <a:rPr lang="en-GB" sz="2400" b="1" dirty="0">
                <a:solidFill>
                  <a:prstClr val="black"/>
                </a:solidFill>
              </a:rPr>
              <a:t>significance level </a:t>
            </a:r>
            <a:r>
              <a:rPr lang="en-GB" sz="2400" dirty="0">
                <a:solidFill>
                  <a:prstClr val="black"/>
                </a:solidFill>
              </a:rPr>
              <a:t>using a </a:t>
            </a:r>
            <a:r>
              <a:rPr lang="en-GB" sz="2400" b="1" dirty="0">
                <a:solidFill>
                  <a:prstClr val="black"/>
                </a:solidFill>
              </a:rPr>
              <a:t>2-sided test</a:t>
            </a:r>
            <a:r>
              <a:rPr lang="en-GB" sz="24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2971372"/>
            <a:ext cx="89630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26571" y="365760"/>
            <a:ext cx="11430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Good news</a:t>
            </a:r>
            <a:r>
              <a:rPr lang="en-GB" sz="2400" dirty="0">
                <a:solidFill>
                  <a:prstClr val="black"/>
                </a:solidFill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there are packages that can do the power analysis for you ... providing you have some prior knowledge of the key parameters!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200" dirty="0">
              <a:solidFill>
                <a:prstClr val="black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	</a:t>
            </a:r>
            <a:r>
              <a:rPr lang="en-GB" sz="2400" b="1" dirty="0">
                <a:solidFill>
                  <a:prstClr val="black"/>
                </a:solidFill>
              </a:rPr>
              <a:t>difference + standard deviation = effect size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b="1" dirty="0">
                <a:solidFill>
                  <a:prstClr val="black"/>
                </a:solidFill>
              </a:rPr>
              <a:t>Free packages</a:t>
            </a:r>
            <a:r>
              <a:rPr lang="en-GB" sz="2400" dirty="0">
                <a:solidFill>
                  <a:prstClr val="black"/>
                </a:solidFill>
              </a:rPr>
              <a:t>: </a:t>
            </a:r>
            <a:endParaRPr lang="en-GB" sz="2400" dirty="0" smtClean="0">
              <a:solidFill>
                <a:prstClr val="black"/>
              </a:solidFill>
            </a:endParaRPr>
          </a:p>
          <a:p>
            <a:pPr marL="914400" lvl="1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CC0099"/>
                </a:solidFill>
              </a:rPr>
              <a:t>R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000" dirty="0">
              <a:solidFill>
                <a:prstClr val="black"/>
              </a:solidFill>
            </a:endParaRPr>
          </a:p>
          <a:p>
            <a:pPr marL="914400" lvl="1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b="1" dirty="0">
                <a:solidFill>
                  <a:srgbClr val="CC0099"/>
                </a:solidFill>
              </a:rPr>
              <a:t>G*Power</a:t>
            </a:r>
            <a:r>
              <a:rPr lang="en-GB" sz="2400" dirty="0">
                <a:solidFill>
                  <a:prstClr val="black"/>
                </a:solidFill>
              </a:rPr>
              <a:t> and </a:t>
            </a:r>
            <a:r>
              <a:rPr lang="en-GB" sz="2400" dirty="0" err="1">
                <a:solidFill>
                  <a:srgbClr val="CC0099"/>
                </a:solidFill>
              </a:rPr>
              <a:t>InVivoStat</a:t>
            </a:r>
            <a:endParaRPr lang="en-GB" sz="2400" dirty="0">
              <a:solidFill>
                <a:srgbClr val="CC0099"/>
              </a:solidFill>
            </a:endParaRPr>
          </a:p>
          <a:p>
            <a:pPr marL="914400" lvl="1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200" b="1" dirty="0">
              <a:solidFill>
                <a:srgbClr val="CC0099"/>
              </a:solidFill>
            </a:endParaRPr>
          </a:p>
          <a:p>
            <a:pPr marL="914400" lvl="1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CC0099"/>
                </a:solidFill>
              </a:rPr>
              <a:t>Russ </a:t>
            </a:r>
            <a:r>
              <a:rPr lang="en-US" sz="2400" dirty="0" err="1">
                <a:solidFill>
                  <a:srgbClr val="CC0099"/>
                </a:solidFill>
              </a:rPr>
              <a:t>Lenth's</a:t>
            </a:r>
            <a:r>
              <a:rPr lang="en-US" sz="2400" dirty="0">
                <a:solidFill>
                  <a:srgbClr val="CC0099"/>
                </a:solidFill>
              </a:rPr>
              <a:t> power and sample-size page:</a:t>
            </a:r>
          </a:p>
          <a:p>
            <a:pPr marL="1371600" lvl="2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646B86">
                    <a:lumMod val="75000"/>
                  </a:srgbClr>
                </a:solidFill>
                <a:hlinkClick r:id="rId2"/>
              </a:rPr>
              <a:t>http://www.divms.uiowa.edu/~rlenth/Power/</a:t>
            </a:r>
            <a:endParaRPr lang="en-US" sz="2000" dirty="0">
              <a:solidFill>
                <a:srgbClr val="646B86">
                  <a:lumMod val="75000"/>
                </a:srgbClr>
              </a:solidFill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C0099"/>
              </a:solidFill>
            </a:endParaRPr>
          </a:p>
          <a:p>
            <a:pPr marL="914400" lvl="1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2400" b="1" dirty="0">
              <a:solidFill>
                <a:srgbClr val="CC0099"/>
              </a:solidFill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Cheap package: </a:t>
            </a:r>
            <a:r>
              <a:rPr lang="en-GB" sz="2400" dirty="0" err="1">
                <a:solidFill>
                  <a:srgbClr val="CC0099"/>
                </a:solidFill>
              </a:rPr>
              <a:t>StatMate</a:t>
            </a:r>
            <a:r>
              <a:rPr lang="en-GB" sz="2400" b="1" dirty="0">
                <a:solidFill>
                  <a:srgbClr val="CC0099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</a:rPr>
              <a:t>(~ $95)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2400" b="1" dirty="0">
              <a:solidFill>
                <a:srgbClr val="CC0099"/>
              </a:solidFill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Not so cheap package: </a:t>
            </a:r>
            <a:r>
              <a:rPr lang="en-GB" sz="2400" dirty="0" err="1">
                <a:solidFill>
                  <a:srgbClr val="CC0099"/>
                </a:solidFill>
              </a:rPr>
              <a:t>MedCalc</a:t>
            </a:r>
            <a:r>
              <a:rPr lang="en-GB" sz="2400" b="1" dirty="0">
                <a:solidFill>
                  <a:srgbClr val="CC0099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</a:rPr>
              <a:t>(~ $495)</a:t>
            </a:r>
          </a:p>
        </p:txBody>
      </p:sp>
    </p:spTree>
    <p:extLst>
      <p:ext uri="{BB962C8B-B14F-4D97-AF65-F5344CB8AC3E}">
        <p14:creationId xmlns:p14="http://schemas.microsoft.com/office/powerpoint/2010/main" val="13470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5342" y="175587"/>
            <a:ext cx="340131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D60093"/>
                </a:solidFill>
              </a:rPr>
              <a:t>Power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D60093"/>
                </a:solidFill>
              </a:rPr>
              <a:t>Let’s do 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221" y="2555313"/>
            <a:ext cx="103850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b="1" u="sng" dirty="0">
                <a:solidFill>
                  <a:prstClr val="black"/>
                </a:solidFill>
              </a:rPr>
              <a:t>Examples of power calculations</a:t>
            </a:r>
            <a:r>
              <a:rPr lang="en-GB" sz="2800" u="sng" dirty="0">
                <a:solidFill>
                  <a:prstClr val="black"/>
                </a:solidFill>
              </a:rPr>
              <a:t>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800" u="sng" dirty="0">
              <a:solidFill>
                <a:prstClr val="black"/>
              </a:solidFill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Comparing 2 </a:t>
            </a:r>
            <a:r>
              <a:rPr lang="en-GB" sz="2800" dirty="0" smtClean="0">
                <a:solidFill>
                  <a:prstClr val="black"/>
                </a:solidFill>
              </a:rPr>
              <a:t>proportions: </a:t>
            </a:r>
            <a:r>
              <a:rPr lang="en-GB" sz="2800" b="1" u="sng" dirty="0" smtClean="0">
                <a:solidFill>
                  <a:srgbClr val="C00000"/>
                </a:solidFill>
              </a:rPr>
              <a:t>Exercise 1</a:t>
            </a:r>
            <a:endParaRPr lang="en-GB" sz="2800" b="1" u="sng" dirty="0">
              <a:solidFill>
                <a:srgbClr val="C00000"/>
              </a:solidFill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Comparing 2 </a:t>
            </a:r>
            <a:r>
              <a:rPr lang="en-GB" sz="2800" dirty="0" smtClean="0">
                <a:solidFill>
                  <a:prstClr val="black"/>
                </a:solidFill>
              </a:rPr>
              <a:t>means: </a:t>
            </a:r>
            <a:r>
              <a:rPr lang="en-GB" sz="2800" b="1" u="sng" dirty="0" smtClean="0">
                <a:solidFill>
                  <a:srgbClr val="C00000"/>
                </a:solidFill>
              </a:rPr>
              <a:t>Exercise 2</a:t>
            </a:r>
            <a:endParaRPr lang="en-GB" sz="2800" b="1" u="sng" dirty="0">
              <a:solidFill>
                <a:srgbClr val="C00000"/>
              </a:solidFill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19744" y="1253071"/>
            <a:ext cx="11908971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GB" sz="1000" dirty="0">
              <a:latin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</a:t>
            </a:r>
            <a:r>
              <a:rPr lang="en-GB" sz="2400" b="1" dirty="0">
                <a:latin typeface="Calibri" panose="020F0502020204030204" pitchFamily="34" charset="0"/>
              </a:rPr>
              <a:t>Definition of power</a:t>
            </a:r>
            <a:r>
              <a:rPr lang="en-GB" sz="2400" dirty="0">
                <a:latin typeface="Calibri" panose="020F0502020204030204" pitchFamily="34" charset="0"/>
              </a:rPr>
              <a:t>: probability that a statistical test will reject a false null hypothesis (H</a:t>
            </a:r>
            <a:r>
              <a:rPr lang="en-GB" sz="2400" baseline="-25000" dirty="0">
                <a:latin typeface="Calibri" panose="020F0502020204030204" pitchFamily="34" charset="0"/>
              </a:rPr>
              <a:t>0</a:t>
            </a:r>
            <a:r>
              <a:rPr lang="en-GB" sz="2400" dirty="0">
                <a:latin typeface="Calibri" panose="020F0502020204030204" pitchFamily="34" charset="0"/>
              </a:rPr>
              <a:t>).</a:t>
            </a:r>
          </a:p>
          <a:p>
            <a:pPr lvl="1">
              <a:buFont typeface="Arial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</a:rPr>
              <a:t> Translation</a:t>
            </a:r>
            <a:r>
              <a:rPr lang="en-GB" sz="2400" dirty="0">
                <a:latin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</a:rPr>
              <a:t>the probability of detecting an effect, given that the effect is really there.</a:t>
            </a:r>
          </a:p>
          <a:p>
            <a:pPr lvl="1">
              <a:buFont typeface="Arial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In a nutshell</a:t>
            </a:r>
            <a:r>
              <a:rPr lang="en-US" sz="2400" dirty="0">
                <a:latin typeface="Calibri" panose="020F0502020204030204" pitchFamily="34" charset="0"/>
              </a:rPr>
              <a:t>: the bigger the experiment (big sample size), the bigger the power (more likely to pick up a difference).</a:t>
            </a:r>
            <a:endParaRPr lang="en-GB" sz="2400" dirty="0">
              <a:latin typeface="Calibri" panose="020F0502020204030204" pitchFamily="34" charset="0"/>
            </a:endParaRPr>
          </a:p>
          <a:p>
            <a:pPr lvl="1"/>
            <a:endParaRPr lang="en-GB" sz="1200" dirty="0">
              <a:latin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Main output of a </a:t>
            </a:r>
            <a:r>
              <a:rPr lang="en-GB" sz="2400" b="1" dirty="0">
                <a:solidFill>
                  <a:srgbClr val="CC0099"/>
                </a:solidFill>
                <a:latin typeface="Calibri" panose="020F0502020204030204" pitchFamily="34" charset="0"/>
              </a:rPr>
              <a:t>power analysis</a:t>
            </a:r>
            <a:r>
              <a:rPr lang="en-GB" sz="2400" dirty="0">
                <a:latin typeface="Calibri" panose="020F0502020204030204" pitchFamily="34" charset="0"/>
              </a:rPr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Estimation of an appropriate </a:t>
            </a:r>
            <a:r>
              <a:rPr lang="en-GB" sz="2400" b="1" dirty="0">
                <a:latin typeface="Calibri" panose="020F0502020204030204" pitchFamily="34" charset="0"/>
              </a:rPr>
              <a:t>sample size</a:t>
            </a:r>
          </a:p>
          <a:p>
            <a:pPr lvl="1">
              <a:buFont typeface="Arial" pitchFamily="34" charset="0"/>
              <a:buChar char="•"/>
            </a:pPr>
            <a:endParaRPr lang="en-GB" sz="1000" b="1" dirty="0">
              <a:solidFill>
                <a:srgbClr val="CC0099"/>
              </a:solidFill>
              <a:latin typeface="Calibri" panose="020F0502020204030204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GB" sz="2000" b="1" dirty="0">
                <a:solidFill>
                  <a:srgbClr val="CC0099"/>
                </a:solidFill>
                <a:latin typeface="Calibri" panose="020F0502020204030204" pitchFamily="34" charset="0"/>
              </a:rPr>
              <a:t>Too big</a:t>
            </a:r>
            <a:r>
              <a:rPr lang="en-GB" sz="2000" dirty="0">
                <a:latin typeface="Calibri" panose="020F0502020204030204" pitchFamily="34" charset="0"/>
              </a:rPr>
              <a:t>: waste of resources,</a:t>
            </a:r>
          </a:p>
          <a:p>
            <a:pPr marL="1257300" lvl="2" indent="-342900">
              <a:buFont typeface="Arial" pitchFamily="34" charset="0"/>
              <a:buChar char="•"/>
            </a:pPr>
            <a:endParaRPr lang="en-GB" sz="1000" dirty="0">
              <a:latin typeface="Calibri" panose="020F0502020204030204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GB" sz="2000" b="1" dirty="0">
                <a:solidFill>
                  <a:srgbClr val="CC0099"/>
                </a:solidFill>
                <a:latin typeface="Calibri" panose="020F0502020204030204" pitchFamily="34" charset="0"/>
              </a:rPr>
              <a:t>Too small</a:t>
            </a:r>
            <a:r>
              <a:rPr lang="en-GB" sz="2000" dirty="0">
                <a:solidFill>
                  <a:srgbClr val="CC0099"/>
                </a:solidFill>
                <a:latin typeface="Calibri" panose="020F0502020204030204" pitchFamily="34" charset="0"/>
              </a:rPr>
              <a:t>: </a:t>
            </a:r>
            <a:r>
              <a:rPr lang="en-GB" sz="2000" dirty="0">
                <a:latin typeface="Calibri" panose="020F0502020204030204" pitchFamily="34" charset="0"/>
              </a:rPr>
              <a:t>may miss the effect (p&gt;0.05)+ waste of resources,</a:t>
            </a:r>
          </a:p>
          <a:p>
            <a:pPr lvl="2">
              <a:buFont typeface="Arial" pitchFamily="34" charset="0"/>
              <a:buChar char="•"/>
            </a:pPr>
            <a:endParaRPr lang="en-GB" sz="1000" dirty="0">
              <a:latin typeface="Calibri" panose="020F05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C0099"/>
                </a:solidFill>
                <a:latin typeface="Calibri" panose="020F0502020204030204" pitchFamily="34" charset="0"/>
              </a:rPr>
              <a:t>Grants</a:t>
            </a:r>
            <a:r>
              <a:rPr lang="en-GB" sz="2000" dirty="0">
                <a:solidFill>
                  <a:srgbClr val="CC0099"/>
                </a:solidFill>
                <a:latin typeface="Calibri" panose="020F0502020204030204" pitchFamily="34" charset="0"/>
              </a:rPr>
              <a:t>: </a:t>
            </a:r>
            <a:r>
              <a:rPr lang="en-GB" sz="2000" dirty="0">
                <a:latin typeface="Calibri" panose="020F0502020204030204" pitchFamily="34" charset="0"/>
              </a:rPr>
              <a:t>justification of sample size,</a:t>
            </a:r>
          </a:p>
          <a:p>
            <a:pPr lvl="2">
              <a:buFont typeface="Arial" pitchFamily="34" charset="0"/>
              <a:buChar char="•"/>
            </a:pPr>
            <a:endParaRPr lang="en-GB" sz="1000" dirty="0">
              <a:latin typeface="Calibri" panose="020F05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C0099"/>
                </a:solidFill>
                <a:latin typeface="Calibri" panose="020F0502020204030204" pitchFamily="34" charset="0"/>
              </a:rPr>
              <a:t>Publications:</a:t>
            </a:r>
            <a:r>
              <a:rPr lang="en-GB" sz="2000" b="1" dirty="0">
                <a:latin typeface="Calibri" panose="020F0502020204030204" pitchFamily="34" charset="0"/>
              </a:rPr>
              <a:t> </a:t>
            </a:r>
            <a:r>
              <a:rPr lang="en-GB" sz="2000" dirty="0">
                <a:latin typeface="Calibri" panose="020F0502020204030204" pitchFamily="34" charset="0"/>
              </a:rPr>
              <a:t>reviewers ask for power calculation evidence,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1000" dirty="0">
              <a:latin typeface="Calibri" panose="020F05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C0099"/>
                </a:solidFill>
                <a:latin typeface="Calibri" panose="020F0502020204030204" pitchFamily="34" charset="0"/>
              </a:rPr>
              <a:t>Home office</a:t>
            </a:r>
            <a:r>
              <a:rPr lang="en-GB" sz="2000" dirty="0">
                <a:solidFill>
                  <a:srgbClr val="CC0099"/>
                </a:solidFill>
                <a:latin typeface="Calibri" panose="020F0502020204030204" pitchFamily="34" charset="0"/>
              </a:rPr>
              <a:t>: </a:t>
            </a:r>
            <a:r>
              <a:rPr lang="en-GB" sz="2000" dirty="0">
                <a:latin typeface="Calibri" panose="020F0502020204030204" pitchFamily="34" charset="0"/>
              </a:rPr>
              <a:t>the 3 </a:t>
            </a:r>
            <a:r>
              <a:rPr lang="en-GB" sz="2000" dirty="0" err="1">
                <a:latin typeface="Calibri" panose="020F0502020204030204" pitchFamily="34" charset="0"/>
              </a:rPr>
              <a:t>Rs</a:t>
            </a:r>
            <a:r>
              <a:rPr lang="en-GB" sz="2000" dirty="0">
                <a:latin typeface="Calibri" panose="020F0502020204030204" pitchFamily="34" charset="0"/>
              </a:rPr>
              <a:t>: Replacement, </a:t>
            </a:r>
            <a:r>
              <a:rPr lang="en-GB" sz="2000" b="1" dirty="0">
                <a:latin typeface="Calibri" panose="020F0502020204030204" pitchFamily="34" charset="0"/>
              </a:rPr>
              <a:t>Reduction</a:t>
            </a:r>
            <a:r>
              <a:rPr lang="en-GB" sz="2000" dirty="0">
                <a:latin typeface="Calibri" panose="020F0502020204030204" pitchFamily="34" charset="0"/>
              </a:rPr>
              <a:t> and Refinement.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76" y="5566710"/>
            <a:ext cx="3312368" cy="90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69026" y="328733"/>
            <a:ext cx="4256452" cy="720000"/>
            <a:chOff x="6374289" y="2805565"/>
            <a:chExt cx="1800001" cy="720000"/>
          </a:xfrm>
        </p:grpSpPr>
        <p:sp>
          <p:nvSpPr>
            <p:cNvPr id="5" name="Rounded Rectangle 4"/>
            <p:cNvSpPr/>
            <p:nvPr/>
          </p:nvSpPr>
          <p:spPr>
            <a:xfrm>
              <a:off x="6374289" y="2805565"/>
              <a:ext cx="1800001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100956"/>
                <a:satOff val="-2922"/>
                <a:lumOff val="-1121"/>
                <a:alphaOff val="0"/>
              </a:schemeClr>
            </a:fillRef>
            <a:effectRef idx="0">
              <a:schemeClr val="accent5">
                <a:hueOff val="-2100956"/>
                <a:satOff val="-2922"/>
                <a:lumOff val="-11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6409437" y="2840713"/>
              <a:ext cx="1729705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Sample Size: Power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3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324" y="1384637"/>
            <a:ext cx="1228939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 smtClean="0">
                <a:solidFill>
                  <a:srgbClr val="C00000"/>
                </a:solidFill>
              </a:rPr>
              <a:t>Exercise 1: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Scientists have come up with a solution that will reduce the number of lions being shot by farmers in </a:t>
            </a:r>
            <a:r>
              <a:rPr lang="en-GB" sz="2000" dirty="0" smtClean="0"/>
              <a:t>Africa: </a:t>
            </a:r>
          </a:p>
          <a:p>
            <a:r>
              <a:rPr lang="en-GB" sz="2000" dirty="0" smtClean="0"/>
              <a:t>painting </a:t>
            </a:r>
            <a:r>
              <a:rPr lang="en-GB" sz="2000" dirty="0"/>
              <a:t>eyes on </a:t>
            </a:r>
            <a:r>
              <a:rPr lang="en-GB" sz="2000" dirty="0" smtClean="0"/>
              <a:t>cows’ bottoms.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</a:t>
            </a:r>
            <a:r>
              <a:rPr lang="en-GB" sz="2000" dirty="0" smtClean="0"/>
              <a:t>arly </a:t>
            </a:r>
            <a:r>
              <a:rPr lang="en-GB" sz="2000" dirty="0"/>
              <a:t>trials suggest that lions are less likely to attack livestock when they think they’re being watched </a:t>
            </a:r>
            <a:endParaRPr lang="en-GB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</a:t>
            </a:r>
            <a:r>
              <a:rPr lang="en-GB" sz="2000" dirty="0" smtClean="0"/>
              <a:t>ewer </a:t>
            </a:r>
            <a:r>
              <a:rPr lang="en-GB" sz="2000" dirty="0"/>
              <a:t>livestock attacks could help farmers and lions co-exist more peacefully</a:t>
            </a:r>
            <a:r>
              <a:rPr lang="en-GB" sz="20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Pilot study over 6 weeks:  </a:t>
            </a:r>
            <a:endParaRPr lang="en-GB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3 </a:t>
            </a:r>
            <a:r>
              <a:rPr lang="en-GB" sz="2000" dirty="0"/>
              <a:t>out of 39 unpainted cows were killed by lions, none of the 23 painted cows from the same herd were killed.</a:t>
            </a:r>
          </a:p>
          <a:p>
            <a:pPr lvl="0"/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Tasks</a:t>
            </a:r>
            <a:r>
              <a:rPr lang="en-GB" sz="20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Do </a:t>
            </a:r>
            <a:r>
              <a:rPr lang="en-GB" sz="2000" dirty="0"/>
              <a:t>you think the observed effect is meaningful to the extent that such a ‘treatment’ should be applied? </a:t>
            </a:r>
            <a:endParaRPr lang="en-GB" sz="2000" dirty="0" smtClean="0"/>
          </a:p>
          <a:p>
            <a:pPr lvl="0"/>
            <a:r>
              <a:rPr lang="en-GB" sz="2000" dirty="0"/>
              <a:t>	</a:t>
            </a:r>
            <a:r>
              <a:rPr lang="en-GB" sz="2000" dirty="0" smtClean="0"/>
              <a:t>Consider </a:t>
            </a:r>
            <a:r>
              <a:rPr lang="en-GB" sz="2000" dirty="0"/>
              <a:t>ethics, economics, conservation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Run a power calculation to find out how many cows should be included in the </a:t>
            </a:r>
            <a:r>
              <a:rPr lang="en-GB" sz="2000" dirty="0" smtClean="0"/>
              <a:t>study.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Effect size</a:t>
            </a:r>
            <a:r>
              <a:rPr lang="en-GB" sz="2400" dirty="0">
                <a:solidFill>
                  <a:prstClr val="black"/>
                </a:solidFill>
              </a:rPr>
              <a:t>: </a:t>
            </a:r>
            <a:r>
              <a:rPr lang="en-GB" sz="2000" dirty="0">
                <a:solidFill>
                  <a:prstClr val="black"/>
                </a:solidFill>
              </a:rPr>
              <a:t>measure of distance between 2 proportions or probabilities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prstClr val="black"/>
                </a:solidFill>
              </a:rPr>
              <a:t>Comparison </a:t>
            </a:r>
            <a:r>
              <a:rPr lang="en-GB" sz="2000" dirty="0">
                <a:solidFill>
                  <a:prstClr val="black"/>
                </a:solidFill>
              </a:rPr>
              <a:t>between 2 proportions: </a:t>
            </a:r>
            <a:r>
              <a:rPr lang="en-GB" sz="2000" b="1" dirty="0">
                <a:solidFill>
                  <a:prstClr val="black"/>
                </a:solidFill>
              </a:rPr>
              <a:t>Fisher’s exact test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r="13445"/>
          <a:stretch/>
        </p:blipFill>
        <p:spPr bwMode="auto">
          <a:xfrm>
            <a:off x="4977114" y="211479"/>
            <a:ext cx="3599727" cy="1779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9906" y="6539337"/>
            <a:ext cx="7412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 dirty="0" smtClean="0">
                <a:hlinkClick r:id="rId4"/>
              </a:rPr>
              <a:t>http</a:t>
            </a:r>
            <a:r>
              <a:rPr lang="en-GB" sz="1400" u="sng" dirty="0">
                <a:hlinkClick r:id="rId4"/>
              </a:rPr>
              <a:t>://www.sciencealert.com/scientists-are-painting-eyes-on-cows-butts-to-stop-lions-getting-shot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84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65" y="1751534"/>
            <a:ext cx="4106660" cy="493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2094" y="5517232"/>
            <a:ext cx="41624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prstClr val="black"/>
                </a:solidFill>
              </a:rPr>
              <a:t>Step1: </a:t>
            </a:r>
            <a:r>
              <a:rPr lang="en-GB" sz="2800" dirty="0">
                <a:solidFill>
                  <a:prstClr val="black"/>
                </a:solidFill>
              </a:rPr>
              <a:t>choice of Test family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39388" y="4090630"/>
            <a:ext cx="0" cy="1354594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27648" y="4077072"/>
            <a:ext cx="2520280" cy="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>
            <a:off x="5591945" y="3886888"/>
            <a:ext cx="136885" cy="766248"/>
          </a:xfrm>
          <a:prstGeom prst="leftBrace">
            <a:avLst/>
          </a:prstGeom>
          <a:ln w="28575">
            <a:solidFill>
              <a:srgbClr val="0004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8422" y="1946171"/>
            <a:ext cx="3566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prstClr val="black"/>
                </a:solidFill>
              </a:rPr>
              <a:t>Four steps to Power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23993" y="245398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prstClr val="black"/>
                </a:solidFill>
                <a:latin typeface="Bookman Old Style" pitchFamily="18" charset="0"/>
              </a:rPr>
              <a:t>Example case</a:t>
            </a:r>
            <a:r>
              <a:rPr lang="en-GB" sz="1600" dirty="0">
                <a:solidFill>
                  <a:prstClr val="black"/>
                </a:solidFill>
                <a:latin typeface="Bookman Old Style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prstClr val="black"/>
                </a:solidFill>
                <a:latin typeface="Bookman Old Style" pitchFamily="18" charset="0"/>
              </a:rPr>
              <a:t>0 cows killed in the painted group versus 3 out 39.</a:t>
            </a:r>
            <a:endParaRPr lang="en-GB" sz="1600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4022" y="106469"/>
            <a:ext cx="44500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D60093"/>
                </a:solidFill>
              </a:rPr>
              <a:t>Power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D60093"/>
                </a:solidFill>
              </a:rPr>
              <a:t>Comparing 2 proportions</a:t>
            </a:r>
            <a:endParaRPr lang="en-GB" sz="3200" b="1" u="sng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60649"/>
            <a:ext cx="5184576" cy="621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1544" y="1465620"/>
            <a:ext cx="480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prstClr val="black"/>
                </a:solidFill>
              </a:rPr>
              <a:t>Step 2 : </a:t>
            </a:r>
            <a:r>
              <a:rPr lang="en-GB" sz="2800" dirty="0">
                <a:solidFill>
                  <a:prstClr val="black"/>
                </a:solidFill>
              </a:rPr>
              <a:t>choice of Statistical test</a:t>
            </a:r>
            <a:endParaRPr lang="fr-FR" sz="2800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39616" y="3573016"/>
            <a:ext cx="1800200" cy="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>
            <a:off x="5034138" y="2902498"/>
            <a:ext cx="125758" cy="1606622"/>
          </a:xfrm>
          <a:prstGeom prst="leftBrace">
            <a:avLst/>
          </a:prstGeom>
          <a:ln w="28575">
            <a:solidFill>
              <a:srgbClr val="0004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80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39616" y="2063774"/>
            <a:ext cx="0" cy="1509243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1269" y="198019"/>
            <a:ext cx="2123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CC0099"/>
                </a:solidFill>
              </a:rPr>
              <a:t>G*Power</a:t>
            </a:r>
            <a:endParaRPr lang="fr-FR" sz="4000" b="1" dirty="0">
              <a:solidFill>
                <a:srgbClr val="CC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9737" y="5261138"/>
            <a:ext cx="505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</a:rPr>
              <a:t>Fisher’s exact test or Chi-square for 2x2 tables</a:t>
            </a:r>
          </a:p>
        </p:txBody>
      </p:sp>
      <p:cxnSp>
        <p:nvCxnSpPr>
          <p:cNvPr id="6" name="Straight Arrow Connector 5"/>
          <p:cNvCxnSpPr>
            <a:stCxn id="3" idx="0"/>
          </p:cNvCxnSpPr>
          <p:nvPr/>
        </p:nvCxnSpPr>
        <p:spPr>
          <a:xfrm flipV="1">
            <a:off x="6945940" y="3923014"/>
            <a:ext cx="1526324" cy="1338124"/>
          </a:xfrm>
          <a:prstGeom prst="straightConnector1">
            <a:avLst/>
          </a:prstGeom>
          <a:ln w="1905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8535646" y="3664220"/>
            <a:ext cx="914400" cy="19178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6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14" y="332657"/>
            <a:ext cx="5265131" cy="628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7528" y="1609636"/>
            <a:ext cx="4594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prstClr val="black"/>
                </a:solidFill>
              </a:rPr>
              <a:t>Step 3: </a:t>
            </a:r>
            <a:r>
              <a:rPr lang="en-GB" sz="2800" dirty="0">
                <a:solidFill>
                  <a:prstClr val="black"/>
                </a:solidFill>
              </a:rPr>
              <a:t>Type of power analysis</a:t>
            </a:r>
            <a:endParaRPr lang="fr-FR" sz="2800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51584" y="3933056"/>
            <a:ext cx="2520280" cy="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351584" y="2264859"/>
            <a:ext cx="0" cy="1673483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4970162" y="3429000"/>
            <a:ext cx="189735" cy="1008112"/>
          </a:xfrm>
          <a:prstGeom prst="leftBrace">
            <a:avLst/>
          </a:prstGeom>
          <a:ln w="28575">
            <a:solidFill>
              <a:srgbClr val="0004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941" y="263261"/>
            <a:ext cx="2123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CC0099"/>
                </a:solidFill>
              </a:rPr>
              <a:t>G*Power</a:t>
            </a:r>
            <a:endParaRPr lang="fr-FR" sz="40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97" y="278673"/>
            <a:ext cx="5542481" cy="620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7832" y="1341359"/>
            <a:ext cx="682898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prstClr val="black"/>
                </a:solidFill>
              </a:rPr>
              <a:t>Step 4</a:t>
            </a:r>
            <a:r>
              <a:rPr lang="en-GB" sz="2800" dirty="0">
                <a:solidFill>
                  <a:prstClr val="black"/>
                </a:solidFill>
              </a:rPr>
              <a:t>: Choice of Parameters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>
                <a:solidFill>
                  <a:prstClr val="black"/>
                </a:solidFill>
              </a:rPr>
              <a:t>Tricky bit: need information on the size of the difference and the variability.</a:t>
            </a:r>
          </a:p>
        </p:txBody>
      </p:sp>
      <p:sp>
        <p:nvSpPr>
          <p:cNvPr id="4" name="Left Brace 3"/>
          <p:cNvSpPr/>
          <p:nvPr/>
        </p:nvSpPr>
        <p:spPr>
          <a:xfrm>
            <a:off x="5159897" y="3789040"/>
            <a:ext cx="297161" cy="1368152"/>
          </a:xfrm>
          <a:prstGeom prst="leftBrace">
            <a:avLst/>
          </a:prstGeom>
          <a:ln w="28575">
            <a:solidFill>
              <a:srgbClr val="0004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80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783632" y="3194133"/>
            <a:ext cx="0" cy="1620180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83632" y="4797153"/>
            <a:ext cx="2260496" cy="17161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1269" y="198019"/>
            <a:ext cx="2123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CC0099"/>
                </a:solidFill>
              </a:rPr>
              <a:t>G*Power</a:t>
            </a:r>
            <a:endParaRPr lang="fr-FR" sz="40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471" y="307703"/>
            <a:ext cx="5322048" cy="59653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065" y="2213171"/>
            <a:ext cx="5687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To be able to pick up such a difference, </a:t>
            </a:r>
            <a:r>
              <a:rPr lang="en-GB" sz="2400" dirty="0">
                <a:solidFill>
                  <a:prstClr val="black"/>
                </a:solidFill>
              </a:rPr>
              <a:t>we will need 2 samples of about </a:t>
            </a:r>
            <a:r>
              <a:rPr lang="en-GB" sz="2400" b="1" dirty="0" smtClean="0">
                <a:solidFill>
                  <a:prstClr val="black"/>
                </a:solidFill>
              </a:rPr>
              <a:t>102 cows </a:t>
            </a:r>
            <a:r>
              <a:rPr lang="en-GB" sz="2400" dirty="0" smtClean="0">
                <a:solidFill>
                  <a:prstClr val="black"/>
                </a:solidFill>
              </a:rPr>
              <a:t>to </a:t>
            </a:r>
            <a:r>
              <a:rPr lang="en-GB" sz="2400" dirty="0">
                <a:solidFill>
                  <a:prstClr val="black"/>
                </a:solidFill>
              </a:rPr>
              <a:t>reach significance (p&lt;0.05) with 80% power.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269" y="198019"/>
            <a:ext cx="2123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CC0099"/>
                </a:solidFill>
              </a:rPr>
              <a:t>G*Power</a:t>
            </a:r>
            <a:endParaRPr lang="fr-FR" sz="4000" b="1" dirty="0">
              <a:solidFill>
                <a:srgbClr val="CC0099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96754" y="3759112"/>
            <a:ext cx="698739" cy="5972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19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eyes of a New Zealand nursery web spider, Dolomedes minor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4" b="4766"/>
          <a:stretch/>
        </p:blipFill>
        <p:spPr bwMode="auto">
          <a:xfrm>
            <a:off x="5013040" y="246626"/>
            <a:ext cx="2776722" cy="16979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525" y="2292125"/>
            <a:ext cx="11514884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>
                <a:solidFill>
                  <a:srgbClr val="C00000"/>
                </a:solidFill>
              </a:rPr>
              <a:t>Exercise </a:t>
            </a:r>
            <a:r>
              <a:rPr lang="en-GB" sz="2400" b="1" u="sng" dirty="0" smtClean="0">
                <a:solidFill>
                  <a:srgbClr val="C00000"/>
                </a:solidFill>
              </a:rPr>
              <a:t>2:</a:t>
            </a:r>
            <a:endParaRPr lang="en-GB" sz="2400" b="1" u="sng" dirty="0">
              <a:solidFill>
                <a:srgbClr val="C00000"/>
              </a:solidFill>
            </a:endParaRPr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Pilot study: 10 </a:t>
            </a:r>
            <a:r>
              <a:rPr lang="en-GB" sz="2000" dirty="0" err="1"/>
              <a:t>arachnophobes</a:t>
            </a:r>
            <a:r>
              <a:rPr lang="en-GB" sz="2000" dirty="0"/>
              <a:t> were asked to perform 2 tasks: </a:t>
            </a:r>
          </a:p>
          <a:p>
            <a:r>
              <a:rPr lang="en-GB" sz="2000" u="sng" dirty="0"/>
              <a:t>Task 1</a:t>
            </a:r>
            <a:r>
              <a:rPr lang="en-GB" sz="2000" dirty="0"/>
              <a:t>: Group1 (n=5): to play with a big hairy tarantula spider with big fangs and an evil look in its eight eyes. </a:t>
            </a:r>
          </a:p>
          <a:p>
            <a:r>
              <a:rPr lang="en-GB" sz="2000" u="sng" dirty="0"/>
              <a:t>Task 2</a:t>
            </a:r>
            <a:r>
              <a:rPr lang="en-GB" sz="2000" dirty="0"/>
              <a:t>: Group 2 (n=5): to </a:t>
            </a:r>
            <a:r>
              <a:rPr lang="en-GB" sz="2000" dirty="0" smtClean="0"/>
              <a:t>look at pictures </a:t>
            </a:r>
            <a:r>
              <a:rPr lang="en-GB" sz="2000" dirty="0"/>
              <a:t>of the same hairy tarantula. </a:t>
            </a:r>
            <a:endParaRPr lang="en-GB" sz="2000" dirty="0" smtClean="0"/>
          </a:p>
          <a:p>
            <a:r>
              <a:rPr lang="en-GB" sz="2000" dirty="0"/>
              <a:t>Anxiety scores were measured for each group (0 to 100). </a:t>
            </a:r>
          </a:p>
          <a:p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Tasks</a:t>
            </a:r>
            <a:r>
              <a:rPr lang="en-GB" sz="2400" dirty="0"/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Use the data </a:t>
            </a:r>
            <a:r>
              <a:rPr lang="en-GB" sz="2000" dirty="0"/>
              <a:t>to calculate the values for a power calculation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Run </a:t>
            </a:r>
            <a:r>
              <a:rPr lang="en-GB" sz="2000" dirty="0"/>
              <a:t>a power </a:t>
            </a:r>
            <a:r>
              <a:rPr lang="en-GB" sz="2000" dirty="0" smtClean="0"/>
              <a:t>calculation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Hint: </a:t>
            </a:r>
            <a:r>
              <a:rPr lang="en-GB" sz="2000" dirty="0"/>
              <a:t>in Excel: </a:t>
            </a:r>
            <a:r>
              <a:rPr lang="en-GB" sz="2000" dirty="0" smtClean="0"/>
              <a:t>function STDEV.S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Comparison between 2 </a:t>
            </a:r>
            <a:r>
              <a:rPr lang="en-GB" sz="2000" dirty="0" smtClean="0">
                <a:solidFill>
                  <a:prstClr val="black"/>
                </a:solidFill>
              </a:rPr>
              <a:t>means: </a:t>
            </a:r>
            <a:r>
              <a:rPr lang="en-GB" sz="2000" b="1" dirty="0" smtClean="0">
                <a:solidFill>
                  <a:prstClr val="black"/>
                </a:solidFill>
              </a:rPr>
              <a:t>Student’s </a:t>
            </a:r>
            <a:r>
              <a:rPr lang="en-GB" sz="2000" b="1" i="1" dirty="0" smtClean="0">
                <a:solidFill>
                  <a:prstClr val="black"/>
                </a:solidFill>
              </a:rPr>
              <a:t>t</a:t>
            </a:r>
            <a:r>
              <a:rPr lang="en-GB" sz="2000" b="1" dirty="0" smtClean="0">
                <a:solidFill>
                  <a:prstClr val="black"/>
                </a:solidFill>
              </a:rPr>
              <a:t> test</a:t>
            </a:r>
            <a:endParaRPr lang="en-GB" sz="2000" b="1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 smtClean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01" y="4063138"/>
            <a:ext cx="2392906" cy="18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8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640" y="1179992"/>
            <a:ext cx="5343182" cy="4219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129" y="5980117"/>
            <a:ext cx="1160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reach significance with a t-test, providing the preliminary results are to be trusted, </a:t>
            </a:r>
            <a:r>
              <a:rPr lang="en-GB" dirty="0" smtClean="0"/>
              <a:t>and </a:t>
            </a:r>
            <a:r>
              <a:rPr lang="en-GB" dirty="0"/>
              <a:t>be confident </a:t>
            </a:r>
            <a:r>
              <a:rPr lang="en-GB" dirty="0" smtClean="0"/>
              <a:t>about the </a:t>
            </a:r>
            <a:r>
              <a:rPr lang="en-GB" dirty="0"/>
              <a:t>difference between the 2 groups, we need about </a:t>
            </a:r>
            <a:r>
              <a:rPr lang="en-GB" b="1" dirty="0" smtClean="0"/>
              <a:t>20 </a:t>
            </a:r>
            <a:r>
              <a:rPr lang="en-GB" b="1" dirty="0" err="1"/>
              <a:t>arachnophobes</a:t>
            </a:r>
            <a:r>
              <a:rPr lang="en-GB" b="1" dirty="0"/>
              <a:t> </a:t>
            </a:r>
            <a:r>
              <a:rPr lang="en-GB" dirty="0" smtClean="0"/>
              <a:t>(2*10).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556381" y="175587"/>
            <a:ext cx="3079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chemeClr val="tx2"/>
                </a:solidFill>
              </a:rPr>
              <a:t>Power Analysis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347" y="1189316"/>
            <a:ext cx="3761453" cy="423050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64640" y="1179991"/>
            <a:ext cx="3800990" cy="187375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46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997" y="1268760"/>
            <a:ext cx="6702766" cy="5293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6381" y="175587"/>
            <a:ext cx="3079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chemeClr val="tx2"/>
                </a:solidFill>
              </a:rPr>
              <a:t>Power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3370" y="2011088"/>
            <a:ext cx="7056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800" dirty="0">
                <a:solidFill>
                  <a:prstClr val="black"/>
                </a:solidFill>
                <a:latin typeface="Minya Nouvelle" pitchFamily="2" charset="0"/>
              </a:rPr>
              <a:t>H</a:t>
            </a:r>
            <a:r>
              <a:rPr lang="en-GB" sz="3800" baseline="-25000" dirty="0">
                <a:solidFill>
                  <a:prstClr val="black"/>
                </a:solidFill>
                <a:latin typeface="Minya Nouvelle" pitchFamily="2" charset="0"/>
              </a:rPr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7935" y="1989171"/>
            <a:ext cx="7056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800" dirty="0">
                <a:solidFill>
                  <a:prstClr val="black"/>
                </a:solidFill>
                <a:latin typeface="Minya Nouvelle" pitchFamily="2" charset="0"/>
              </a:rPr>
              <a:t>H</a:t>
            </a:r>
            <a:r>
              <a:rPr lang="en-GB" sz="3800" baseline="-25000" dirty="0">
                <a:solidFill>
                  <a:prstClr val="black"/>
                </a:solidFill>
                <a:latin typeface="Minya Nouvelle" pitchFamily="2" charset="0"/>
              </a:rPr>
              <a:t>1</a:t>
            </a: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2784742" y="2349642"/>
            <a:ext cx="1302380" cy="163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6312025" y="2327725"/>
            <a:ext cx="1115911" cy="367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809897" y="4833386"/>
            <a:ext cx="446437" cy="5425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54334" y="4632328"/>
            <a:ext cx="648072" cy="9332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142976" y="4365106"/>
            <a:ext cx="1450398" cy="447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0"/>
          </p:cNvCxnSpPr>
          <p:nvPr/>
        </p:nvCxnSpPr>
        <p:spPr>
          <a:xfrm flipH="1" flipV="1">
            <a:off x="6831993" y="4525034"/>
            <a:ext cx="79202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595544" y="4293556"/>
            <a:ext cx="504057" cy="280661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773766" y="1989172"/>
            <a:ext cx="0" cy="1439828"/>
          </a:xfrm>
          <a:prstGeom prst="line">
            <a:avLst/>
          </a:prstGeom>
          <a:ln w="6350">
            <a:solidFill>
              <a:srgbClr val="CC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807968" y="3429001"/>
            <a:ext cx="880008" cy="823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4583832" y="4645409"/>
            <a:ext cx="432048" cy="38808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8" name="Straight Arrow Connector 27"/>
          <p:cNvCxnSpPr>
            <a:stCxn id="26" idx="0"/>
          </p:cNvCxnSpPr>
          <p:nvPr/>
        </p:nvCxnSpPr>
        <p:spPr>
          <a:xfrm flipV="1">
            <a:off x="4799856" y="3140968"/>
            <a:ext cx="360040" cy="1484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871864" y="3140968"/>
            <a:ext cx="792088" cy="1392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073030" y="2910086"/>
            <a:ext cx="432048" cy="25865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622807" y="2916604"/>
            <a:ext cx="300607" cy="25865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99856" y="6195060"/>
            <a:ext cx="1703814" cy="3898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90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0" grpId="0" animBg="1"/>
      <p:bldP spid="10" grpId="1" animBg="1"/>
      <p:bldP spid="11" grpId="0" animBg="1"/>
      <p:bldP spid="11" grpId="1" animBg="1"/>
      <p:bldP spid="17" grpId="0" animBg="1"/>
      <p:bldP spid="17" grpId="1" animBg="1"/>
      <p:bldP spid="26" grpId="0" animBg="1"/>
      <p:bldP spid="32" grpId="0" animBg="1"/>
      <p:bldP spid="34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720" y="1007865"/>
            <a:ext cx="7088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Bookman Old Style" pitchFamily="18" charset="0"/>
              </a:rPr>
              <a:t>For a range of sample sizes: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6380" y="175587"/>
            <a:ext cx="3079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chemeClr val="tx2"/>
                </a:solidFill>
              </a:rPr>
              <a:t>Power 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6" y="1762125"/>
            <a:ext cx="5823619" cy="47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139963"/>
            <a:ext cx="6192688" cy="5247424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3680" y="176168"/>
            <a:ext cx="885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C0099"/>
                </a:solidFill>
              </a:rPr>
              <a:t>What does Power look like?</a:t>
            </a:r>
          </a:p>
        </p:txBody>
      </p:sp>
    </p:spTree>
    <p:extLst>
      <p:ext uri="{BB962C8B-B14F-4D97-AF65-F5344CB8AC3E}">
        <p14:creationId xmlns:p14="http://schemas.microsoft.com/office/powerpoint/2010/main" val="43924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5736" y="234457"/>
            <a:ext cx="4740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nequal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sizes</a:t>
            </a: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283" y="1115494"/>
            <a:ext cx="110390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Scientists often deal with unequal sample sizes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simple trade-off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1371600" marR="0" lvl="2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one needs 2 groups of 30, going for 20 and 40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associated with decreased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power.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Unbalanced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= bigger total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power calculation for equal sample size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adjustment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4341" t="3298" r="4501" b="3034"/>
          <a:stretch/>
        </p:blipFill>
        <p:spPr bwMode="auto">
          <a:xfrm>
            <a:off x="1225184" y="4128171"/>
            <a:ext cx="2040529" cy="2565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7906" y="3966301"/>
            <a:ext cx="7432837" cy="270843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Cow example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balanced design: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</a:t>
            </a:r>
            <a:r>
              <a:rPr lang="en-GB" sz="2000" b="1" dirty="0" smtClean="0">
                <a:solidFill>
                  <a:prstClr val="black"/>
                </a:solidFill>
                <a:latin typeface="Calibri" panose="020F0502020204030204"/>
              </a:rPr>
              <a:t>102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time: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unpainted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group: 2 times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bigger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painted one (k=2):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formula, we get a total: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N=2*102*(1+2)</a:t>
            </a:r>
            <a:r>
              <a:rPr kumimoji="0" lang="en-GB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/4*2 = 229.5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 230</a:t>
            </a:r>
            <a:endParaRPr kumimoji="0" lang="en-GB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Painted butts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)=77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Unpainted butts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0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)=153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Balanced design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2*93 = 204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Unbalanced design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 70+140 = 230</a:t>
            </a:r>
          </a:p>
        </p:txBody>
      </p:sp>
    </p:spTree>
    <p:extLst>
      <p:ext uri="{BB962C8B-B14F-4D97-AF65-F5344CB8AC3E}">
        <p14:creationId xmlns:p14="http://schemas.microsoft.com/office/powerpoint/2010/main" val="39332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5736" y="234457"/>
            <a:ext cx="4740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nequal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sizes</a:t>
            </a: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71" y="1072272"/>
            <a:ext cx="7432837" cy="270843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Cow example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balanced design: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</a:t>
            </a:r>
            <a:r>
              <a:rPr lang="en-GB" sz="2000" b="1" dirty="0" smtClean="0">
                <a:solidFill>
                  <a:prstClr val="black"/>
                </a:solidFill>
                <a:latin typeface="Calibri" panose="020F0502020204030204"/>
              </a:rPr>
              <a:t>102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time: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unpainted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group: 2 times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bigger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painted one (k=2):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formula, we get a total: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N=2*102*(1+2)</a:t>
            </a:r>
            <a:r>
              <a:rPr kumimoji="0" lang="en-GB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/4*2 = 229.5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 230</a:t>
            </a:r>
            <a:endParaRPr kumimoji="0" lang="en-GB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Painted butts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)=77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Unpainted butts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0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)=153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Balanced design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2*93 = 204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Unbalanced design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 70+140 = 230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928" y="1882124"/>
            <a:ext cx="4282811" cy="48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2859" y="251013"/>
            <a:ext cx="4686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Non-parametric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tests</a:t>
            </a: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133" y="1491706"/>
            <a:ext cx="1149552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Non-parametric tests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do not assume data come from a Gaussian distribution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Non-parametric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tests are based on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ranking values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low to high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Non-parametric tests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almost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powerful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 power calculation for non-parametric tests: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specify which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kind of distribution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dealing with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always easy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Non-parametric tests never require more than 15% additional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subjects providing that the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 is not too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unusual.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crude rule of thumb for non-parametric tests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 the sample size required for a parametric test and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15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%.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9" y="1567529"/>
            <a:ext cx="117326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What happens if we ignore the power of a test?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Misinterpretation of the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</a:t>
            </a:r>
            <a:r>
              <a:rPr lang="en-GB" sz="2400" dirty="0" smtClean="0"/>
              <a:t>-values: never ever interpreted without context: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Significant p-value (&lt;0.05)</a:t>
            </a:r>
            <a:r>
              <a:rPr lang="en-GB" sz="2400" dirty="0" smtClean="0"/>
              <a:t>: exciting! Wait: what is the difference?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&gt;= smallest meaningful difference: exciting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&lt; </a:t>
            </a:r>
            <a:r>
              <a:rPr lang="en-GB" sz="2400" dirty="0"/>
              <a:t>smallest </a:t>
            </a:r>
            <a:r>
              <a:rPr lang="en-GB" sz="2400" dirty="0" smtClean="0"/>
              <a:t>meaningful difference: not exciting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very big sample, too much power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Not significant p-value (&gt;0.05)</a:t>
            </a:r>
            <a:r>
              <a:rPr lang="en-GB" sz="2400" dirty="0" smtClean="0"/>
              <a:t>: no effect! Wait: how big was the sample?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Big enough = enough power: no effect means no effect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Not big enough = not enough power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Possible meaningful difference but we miss it</a:t>
            </a:r>
            <a:endParaRPr lang="en-GB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067132" y="176332"/>
            <a:ext cx="6057736" cy="999326"/>
            <a:chOff x="6374289" y="2805565"/>
            <a:chExt cx="1800001" cy="720000"/>
          </a:xfrm>
        </p:grpSpPr>
        <p:sp>
          <p:nvSpPr>
            <p:cNvPr id="7" name="Rounded Rectangle 6"/>
            <p:cNvSpPr/>
            <p:nvPr/>
          </p:nvSpPr>
          <p:spPr>
            <a:xfrm>
              <a:off x="6374289" y="2805565"/>
              <a:ext cx="1800001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100956"/>
                <a:satOff val="-2922"/>
                <a:lumOff val="-1121"/>
                <a:alphaOff val="0"/>
              </a:schemeClr>
            </a:fillRef>
            <a:effectRef idx="0">
              <a:schemeClr val="accent5">
                <a:hueOff val="-2100956"/>
                <a:satOff val="-2922"/>
                <a:lumOff val="-11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 txBox="1"/>
            <p:nvPr/>
          </p:nvSpPr>
          <p:spPr>
            <a:xfrm>
              <a:off x="6409437" y="2840713"/>
              <a:ext cx="1729705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/>
                <a:t>Sample Size: Power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17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0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147150"/>
            <a:ext cx="4680520" cy="396607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458556" y="1971084"/>
            <a:ext cx="79208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9536" y="529365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Probability that the observed result occurs if </a:t>
            </a:r>
            <a:r>
              <a:rPr lang="en-GB" sz="2400" b="1" dirty="0">
                <a:solidFill>
                  <a:prstClr val="black"/>
                </a:solidFill>
              </a:rPr>
              <a:t>H</a:t>
            </a:r>
            <a:r>
              <a:rPr lang="en-GB" sz="2400" b="1" baseline="-25000" dirty="0">
                <a:solidFill>
                  <a:prstClr val="black"/>
                </a:solidFill>
              </a:rPr>
              <a:t>0</a:t>
            </a:r>
            <a:r>
              <a:rPr lang="en-GB" sz="2400" dirty="0">
                <a:solidFill>
                  <a:prstClr val="black"/>
                </a:solidFill>
              </a:rPr>
              <a:t> is true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H</a:t>
            </a:r>
            <a:r>
              <a:rPr lang="en-GB" sz="2400" baseline="-25000" dirty="0">
                <a:solidFill>
                  <a:prstClr val="black"/>
                </a:solidFill>
              </a:rPr>
              <a:t>0 </a:t>
            </a:r>
            <a:r>
              <a:rPr lang="en-GB" sz="2400" dirty="0">
                <a:solidFill>
                  <a:prstClr val="black"/>
                </a:solidFill>
              </a:rPr>
              <a:t>: </a:t>
            </a:r>
            <a:r>
              <a:rPr lang="en-GB" sz="2400" b="1" dirty="0">
                <a:solidFill>
                  <a:prstClr val="black"/>
                </a:solidFill>
              </a:rPr>
              <a:t>Null hypothesis </a:t>
            </a:r>
            <a:r>
              <a:rPr lang="en-GB" sz="2400" dirty="0">
                <a:solidFill>
                  <a:prstClr val="black"/>
                </a:solidFill>
              </a:rPr>
              <a:t>= absence of effect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H</a:t>
            </a:r>
            <a:r>
              <a:rPr lang="en-GB" sz="2400" baseline="-25000" dirty="0">
                <a:solidFill>
                  <a:prstClr val="black"/>
                </a:solidFill>
              </a:rPr>
              <a:t>1</a:t>
            </a:r>
            <a:r>
              <a:rPr lang="en-GB" sz="2400" dirty="0">
                <a:solidFill>
                  <a:prstClr val="black"/>
                </a:solidFill>
              </a:rPr>
              <a:t>: </a:t>
            </a:r>
            <a:r>
              <a:rPr lang="en-GB" sz="2400" b="1" dirty="0">
                <a:solidFill>
                  <a:prstClr val="black"/>
                </a:solidFill>
              </a:rPr>
              <a:t>Alternative hypothesis </a:t>
            </a:r>
            <a:r>
              <a:rPr lang="en-GB" sz="2400" dirty="0">
                <a:solidFill>
                  <a:prstClr val="black"/>
                </a:solidFill>
              </a:rPr>
              <a:t>= presence of an effect</a:t>
            </a:r>
          </a:p>
        </p:txBody>
      </p:sp>
      <p:sp>
        <p:nvSpPr>
          <p:cNvPr id="7" name="Oval 6"/>
          <p:cNvSpPr/>
          <p:nvPr/>
        </p:nvSpPr>
        <p:spPr>
          <a:xfrm>
            <a:off x="6552711" y="1936562"/>
            <a:ext cx="79208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53679" y="176168"/>
            <a:ext cx="1157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C0099"/>
                </a:solidFill>
              </a:rPr>
              <a:t>What does Power look like</a:t>
            </a:r>
            <a:r>
              <a:rPr lang="en-GB" sz="3200" b="1" dirty="0" smtClean="0">
                <a:solidFill>
                  <a:srgbClr val="CC0099"/>
                </a:solidFill>
              </a:rPr>
              <a:t>? </a:t>
            </a:r>
            <a:r>
              <a:rPr lang="en-GB" sz="3200" b="1" dirty="0" smtClean="0">
                <a:solidFill>
                  <a:schemeClr val="tx2"/>
                </a:solidFill>
              </a:rPr>
              <a:t>Null and alternative hypotheses</a:t>
            </a:r>
            <a:endParaRPr lang="en-GB" sz="3200" b="1" dirty="0">
              <a:solidFill>
                <a:srgbClr val="CC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154" y="966718"/>
            <a:ext cx="1128579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Control</a:t>
            </a:r>
            <a:endParaRPr lang="fr-FR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95733" y="1164411"/>
            <a:ext cx="1778524" cy="772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43638" y="1088821"/>
            <a:ext cx="1514197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Treatment</a:t>
            </a:r>
            <a:endParaRPr lang="fr-FR" sz="2400" b="1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6487064" y="1319654"/>
            <a:ext cx="1856574" cy="616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5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64" y="836712"/>
            <a:ext cx="3574956" cy="30292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63952" y="2924944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834" y="3623628"/>
            <a:ext cx="11860348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Type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error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 the failure to reject a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true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</a:t>
            </a:r>
            <a:r>
              <a:rPr kumimoji="0" lang="en-GB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α </a:t>
            </a:r>
            <a:r>
              <a:rPr lang="en-GB" sz="2400" b="1" dirty="0" smtClean="0">
                <a:solidFill>
                  <a:prstClr val="black"/>
                </a:solidFill>
              </a:rPr>
              <a:t>: </a:t>
            </a:r>
            <a:r>
              <a:rPr lang="en-GB" sz="2400" dirty="0" smtClean="0">
                <a:solidFill>
                  <a:prstClr val="black"/>
                </a:solidFill>
              </a:rPr>
              <a:t>probability of c</a:t>
            </a:r>
            <a:r>
              <a:rPr kumimoji="0" lang="en-GB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laiming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 effect which is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there.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p-value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: probability that the observed statistic occurred by chance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alone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that a difference as big as the one observed could be found even if there is no effect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urier New" panose="02070309020205020404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urier New" panose="02070309020205020404" pitchFamily="49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Statistical significance</a:t>
            </a:r>
            <a:r>
              <a:rPr lang="en-GB" sz="2400" dirty="0">
                <a:solidFill>
                  <a:prstClr val="black"/>
                </a:solidFill>
                <a:cs typeface="Courier New" panose="02070309020205020404" pitchFamily="49" charset="0"/>
              </a:rPr>
              <a:t>: comparison between </a:t>
            </a:r>
            <a:r>
              <a:rPr lang="en-GB" sz="2400" b="1" dirty="0">
                <a:solidFill>
                  <a:prstClr val="black"/>
                </a:solidFill>
              </a:rPr>
              <a:t>α</a:t>
            </a:r>
            <a:r>
              <a:rPr lang="en-GB" sz="2400" dirty="0">
                <a:solidFill>
                  <a:prstClr val="black"/>
                </a:solidFill>
                <a:cs typeface="Courier New" panose="02070309020205020404" pitchFamily="49" charset="0"/>
              </a:rPr>
              <a:t> and the </a:t>
            </a:r>
            <a:r>
              <a:rPr lang="en-GB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p-value</a:t>
            </a:r>
            <a:endParaRPr lang="en-US" sz="2400" b="1" dirty="0">
              <a:solidFill>
                <a:prstClr val="black"/>
              </a:solidFill>
              <a:cs typeface="Courier New" panose="02070309020205020404" pitchFamily="49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p-value &lt; 0.05: there is a difference  </a:t>
            </a:r>
            <a:r>
              <a:rPr lang="en-GB" sz="2400" dirty="0">
                <a:solidFill>
                  <a:prstClr val="black"/>
                </a:solidFill>
                <a:sym typeface="Wingdings" panose="05000000000000000000" pitchFamily="2" charset="2"/>
              </a:rPr>
              <a:t> (</a:t>
            </a:r>
            <a:r>
              <a:rPr lang="en-GB" sz="2400" dirty="0">
                <a:solidFill>
                  <a:prstClr val="black"/>
                </a:solidFill>
              </a:rPr>
              <a:t>reject H</a:t>
            </a:r>
            <a:r>
              <a:rPr lang="en-GB" sz="2400" baseline="-25000" dirty="0">
                <a:solidFill>
                  <a:prstClr val="black"/>
                </a:solidFill>
              </a:rPr>
              <a:t>0</a:t>
            </a:r>
            <a:r>
              <a:rPr lang="en-GB" sz="2400" dirty="0">
                <a:solidFill>
                  <a:prstClr val="black"/>
                </a:solidFill>
              </a:rPr>
              <a:t>)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p-value &gt; 0.05: there is no difference  </a:t>
            </a:r>
            <a:r>
              <a:rPr lang="en-GB" sz="2400" dirty="0">
                <a:solidFill>
                  <a:prstClr val="black"/>
                </a:solidFill>
                <a:sym typeface="Wingdings" panose="05000000000000000000" pitchFamily="2" charset="2"/>
              </a:rPr>
              <a:t> (</a:t>
            </a:r>
            <a:r>
              <a:rPr lang="en-GB" sz="2400" dirty="0">
                <a:solidFill>
                  <a:prstClr val="black"/>
                </a:solidFill>
              </a:rPr>
              <a:t>fail to reject H</a:t>
            </a:r>
            <a:r>
              <a:rPr lang="en-GB" sz="2400" baseline="-25000" dirty="0">
                <a:solidFill>
                  <a:prstClr val="black"/>
                </a:solidFill>
              </a:rPr>
              <a:t>0</a:t>
            </a:r>
            <a:r>
              <a:rPr lang="en-GB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53680" y="176168"/>
            <a:ext cx="885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C0099"/>
                </a:solidFill>
              </a:rPr>
              <a:t>What does Power look like</a:t>
            </a:r>
            <a:r>
              <a:rPr lang="en-GB" sz="3200" b="1" dirty="0" smtClean="0">
                <a:solidFill>
                  <a:srgbClr val="CC0099"/>
                </a:solidFill>
              </a:rPr>
              <a:t>? </a:t>
            </a:r>
            <a:r>
              <a:rPr lang="en-GB" sz="3200" b="1" dirty="0" smtClean="0">
                <a:solidFill>
                  <a:schemeClr val="tx2"/>
                </a:solidFill>
              </a:rPr>
              <a:t>Type I error (α) </a:t>
            </a:r>
            <a:endParaRPr lang="en-GB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64" y="836712"/>
            <a:ext cx="3574956" cy="30292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827242" y="231534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279" y="4024338"/>
            <a:ext cx="1166949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Type II error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β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is the failure to reject a </a:t>
            </a:r>
            <a:r>
              <a:rPr lang="en-GB" sz="2400" u="sng" dirty="0">
                <a:solidFill>
                  <a:prstClr val="black"/>
                </a:solidFill>
                <a:latin typeface="Calibri" panose="020F0502020204030204" pitchFamily="34" charset="0"/>
              </a:rPr>
              <a:t>false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H</a:t>
            </a:r>
            <a:r>
              <a:rPr lang="en-GB" sz="2400" baseline="-25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0</a:t>
            </a: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β : </a:t>
            </a: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Probability of missing an effect which is really there.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Power</a:t>
            </a: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: probability of detecting an effect which is really there.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Direct relationship between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Power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and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type II error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Power</a:t>
            </a: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= 1 – </a:t>
            </a:r>
            <a:r>
              <a:rPr lang="en-GB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β</a:t>
            </a:r>
            <a:endParaRPr lang="en-GB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53679" y="176168"/>
            <a:ext cx="10874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C0099"/>
                </a:solidFill>
              </a:rPr>
              <a:t>What does Power look like</a:t>
            </a:r>
            <a:r>
              <a:rPr lang="en-GB" sz="3200" b="1" dirty="0" smtClean="0">
                <a:solidFill>
                  <a:srgbClr val="CC0099"/>
                </a:solidFill>
              </a:rPr>
              <a:t>? </a:t>
            </a:r>
            <a:r>
              <a:rPr lang="en-GB" sz="3200" b="1" dirty="0">
                <a:solidFill>
                  <a:schemeClr val="tx2"/>
                </a:solidFill>
              </a:rPr>
              <a:t>Type II error (</a:t>
            </a:r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β)</a:t>
            </a:r>
            <a:r>
              <a:rPr lang="en-GB" sz="3200" b="1" dirty="0">
                <a:solidFill>
                  <a:schemeClr val="tx2"/>
                </a:solidFill>
              </a:rPr>
              <a:t> and Power</a:t>
            </a:r>
          </a:p>
        </p:txBody>
      </p:sp>
      <p:sp>
        <p:nvSpPr>
          <p:cNvPr id="8" name="Oval 7"/>
          <p:cNvSpPr/>
          <p:nvPr/>
        </p:nvSpPr>
        <p:spPr>
          <a:xfrm>
            <a:off x="5323326" y="273062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6120" y="2166680"/>
            <a:ext cx="95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Area = 1</a:t>
            </a:r>
            <a:endParaRPr lang="en-GB" dirty="0"/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>
          <a:xfrm flipH="1">
            <a:off x="6450227" y="2351346"/>
            <a:ext cx="725893" cy="324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044694" y="3383457"/>
            <a:ext cx="3618186" cy="53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06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792" y="1894381"/>
            <a:ext cx="117982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indent="-257175" defTabSz="6858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General convention: 80%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but could be </a:t>
            </a: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more</a:t>
            </a:r>
          </a:p>
          <a:p>
            <a:pPr marL="942975" lvl="2" indent="-257175" defTabSz="685800"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if  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Power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= 0.8 then β = 1-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Power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= 0.2 (20%)</a:t>
            </a:r>
          </a:p>
          <a:p>
            <a:pPr marL="685800" lvl="2" defTabSz="685800">
              <a:defRPr/>
            </a:pPr>
            <a:endParaRPr lang="en-GB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42875" indent="-257175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Hence a true difference will be missed 20% of the time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42875" indent="-257175" defTabSz="685800"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Jacob Cohen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en-GB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1962): </a:t>
            </a:r>
            <a:endParaRPr lang="en-GB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28675" lvl="2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For most researchers: Type I errors are four times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more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serious than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Type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II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errors so: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0.05 * 4 = 0.2</a:t>
            </a:r>
          </a:p>
          <a:p>
            <a:pPr marL="1028700" lvl="3" defTabSz="685800">
              <a:defRPr/>
            </a:pPr>
            <a:endParaRPr lang="en-US" sz="1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285875" lvl="3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Compromise: 2 groups comparisons: </a:t>
            </a:r>
          </a:p>
          <a:p>
            <a:pPr marL="1743075" lvl="4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</a:rPr>
              <a:t>90% = +30% sample size </a:t>
            </a:r>
          </a:p>
          <a:p>
            <a:pPr marL="1743075" lvl="4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</a:rPr>
              <a:t>95% = +60</a:t>
            </a:r>
            <a:r>
              <a:rPr lang="en-US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% 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</a:rPr>
              <a:t>sample size</a:t>
            </a:r>
            <a:endParaRPr lang="en-GB" sz="2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373" y="176168"/>
            <a:ext cx="3323179" cy="2818972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3679" y="176168"/>
            <a:ext cx="94563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C0099"/>
                </a:solidFill>
              </a:rPr>
              <a:t>What does Power look like</a:t>
            </a:r>
            <a:r>
              <a:rPr lang="en-GB" sz="3200" b="1" dirty="0" smtClean="0">
                <a:solidFill>
                  <a:srgbClr val="CC0099"/>
                </a:solidFill>
              </a:rPr>
              <a:t>? </a:t>
            </a:r>
            <a:r>
              <a:rPr lang="en-GB" sz="3200" b="1" dirty="0">
                <a:solidFill>
                  <a:schemeClr val="tx2"/>
                </a:solidFill>
              </a:rPr>
              <a:t>Power </a:t>
            </a:r>
            <a:r>
              <a:rPr lang="en-GB" sz="3200" b="1" dirty="0" smtClean="0">
                <a:solidFill>
                  <a:schemeClr val="tx2"/>
                </a:solidFill>
              </a:rPr>
              <a:t>= 80%</a:t>
            </a:r>
            <a:endParaRPr lang="en-GB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47682" y="772106"/>
          <a:ext cx="11452656" cy="245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Prism 8" r:id="rId3" imgW="9339399" imgH="1998855" progId="Prism8.Document">
                  <p:embed/>
                </p:oleObj>
              </mc:Choice>
              <mc:Fallback>
                <p:oleObj name="Prism 8" r:id="rId3" imgW="9339399" imgH="1998855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682" y="772106"/>
                        <a:ext cx="11452656" cy="2450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6993" y="3172500"/>
            <a:ext cx="169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Small difference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105450" y="3172500"/>
            <a:ext cx="147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Big difference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26741" y="3349797"/>
            <a:ext cx="769544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67458" y="606597"/>
            <a:ext cx="0" cy="3829616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8832" y="208254"/>
            <a:ext cx="14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Critical value</a:t>
            </a:r>
            <a:endParaRPr lang="en-GB" b="1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957996" y="4065021"/>
            <a:ext cx="3539905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34155" y="4065021"/>
            <a:ext cx="7233718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13977" y="3684782"/>
            <a:ext cx="22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Not significant: p&gt;0.05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21367" y="3684782"/>
            <a:ext cx="191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S</a:t>
            </a:r>
            <a:r>
              <a:rPr lang="en-GB" dirty="0" smtClean="0">
                <a:solidFill>
                  <a:srgbClr val="7030A0"/>
                </a:solidFill>
              </a:rPr>
              <a:t>ignificant: p&lt;0.05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716" y="4445272"/>
            <a:ext cx="2150409" cy="18221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168832" y="4870770"/>
            <a:ext cx="209742" cy="19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8179793" y="4931131"/>
            <a:ext cx="209742" cy="19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1503782" y="6294423"/>
            <a:ext cx="9184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Critical value = size of difference + sample size + significance 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253680" y="176168"/>
            <a:ext cx="885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srgbClr val="CC0099"/>
                </a:solidFill>
              </a:rPr>
              <a:t>The critical value</a:t>
            </a:r>
            <a:endParaRPr lang="en-GB" sz="32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24421</TotalTime>
  <Words>2323</Words>
  <Application>Microsoft Office PowerPoint</Application>
  <PresentationFormat>Widescreen</PresentationFormat>
  <Paragraphs>419</Paragraphs>
  <Slides>44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Bookman Old Style</vt:lpstr>
      <vt:lpstr>Calibri</vt:lpstr>
      <vt:lpstr>Calibri Light</vt:lpstr>
      <vt:lpstr>Cambria Math</vt:lpstr>
      <vt:lpstr>Courier New</vt:lpstr>
      <vt:lpstr>Minya Nouvelle</vt:lpstr>
      <vt:lpstr>Wingdings</vt:lpstr>
      <vt:lpstr>Office Theme</vt:lpstr>
      <vt:lpstr>Prism 8</vt:lpstr>
      <vt:lpstr>Power Analysis Anne Segonds-Pichon v2020-09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recapitulate: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Babraham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Segonds-Pichon</dc:creator>
  <cp:lastModifiedBy>Anne Segonds-Pichon</cp:lastModifiedBy>
  <cp:revision>392</cp:revision>
  <cp:lastPrinted>2019-06-18T15:04:10Z</cp:lastPrinted>
  <dcterms:created xsi:type="dcterms:W3CDTF">2018-03-15T12:19:38Z</dcterms:created>
  <dcterms:modified xsi:type="dcterms:W3CDTF">2020-11-30T19:00:06Z</dcterms:modified>
</cp:coreProperties>
</file>