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56" r:id="rId2"/>
    <p:sldId id="468" r:id="rId3"/>
    <p:sldId id="409" r:id="rId4"/>
    <p:sldId id="435" r:id="rId5"/>
    <p:sldId id="456" r:id="rId6"/>
    <p:sldId id="401" r:id="rId7"/>
    <p:sldId id="259" r:id="rId8"/>
    <p:sldId id="434" r:id="rId9"/>
    <p:sldId id="436" r:id="rId10"/>
    <p:sldId id="437" r:id="rId11"/>
    <p:sldId id="462" r:id="rId12"/>
    <p:sldId id="383" r:id="rId13"/>
    <p:sldId id="411" r:id="rId14"/>
    <p:sldId id="412" r:id="rId15"/>
    <p:sldId id="438" r:id="rId16"/>
    <p:sldId id="439" r:id="rId17"/>
    <p:sldId id="440" r:id="rId18"/>
    <p:sldId id="441" r:id="rId19"/>
    <p:sldId id="442" r:id="rId20"/>
    <p:sldId id="406" r:id="rId21"/>
    <p:sldId id="407" r:id="rId22"/>
    <p:sldId id="391" r:id="rId23"/>
    <p:sldId id="408" r:id="rId24"/>
    <p:sldId id="443" r:id="rId25"/>
    <p:sldId id="457" r:id="rId26"/>
    <p:sldId id="458" r:id="rId27"/>
    <p:sldId id="444" r:id="rId28"/>
    <p:sldId id="448" r:id="rId29"/>
    <p:sldId id="392" r:id="rId30"/>
    <p:sldId id="426" r:id="rId31"/>
    <p:sldId id="445" r:id="rId32"/>
    <p:sldId id="446" r:id="rId33"/>
    <p:sldId id="447" r:id="rId34"/>
    <p:sldId id="449" r:id="rId35"/>
    <p:sldId id="450" r:id="rId36"/>
    <p:sldId id="451" r:id="rId37"/>
    <p:sldId id="452" r:id="rId38"/>
    <p:sldId id="453" r:id="rId39"/>
    <p:sldId id="428" r:id="rId40"/>
    <p:sldId id="348" r:id="rId41"/>
    <p:sldId id="455" r:id="rId42"/>
    <p:sldId id="395" r:id="rId43"/>
    <p:sldId id="424" r:id="rId44"/>
    <p:sldId id="358" r:id="rId45"/>
    <p:sldId id="466" r:id="rId46"/>
    <p:sldId id="467" r:id="rId47"/>
    <p:sldId id="460" r:id="rId48"/>
    <p:sldId id="459" r:id="rId49"/>
    <p:sldId id="429" r:id="rId50"/>
    <p:sldId id="461" r:id="rId51"/>
    <p:sldId id="465" r:id="rId52"/>
    <p:sldId id="463" r:id="rId53"/>
    <p:sldId id="464"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F497D"/>
    <a:srgbClr val="80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1" autoAdjust="0"/>
    <p:restoredTop sz="94660"/>
  </p:normalViewPr>
  <p:slideViewPr>
    <p:cSldViewPr>
      <p:cViewPr varScale="1">
        <p:scale>
          <a:sx n="75" d="100"/>
          <a:sy n="75" d="100"/>
        </p:scale>
        <p:origin x="264"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BD59415-4332-4473-81A6-D93B65D5DD0A}" type="datetimeFigureOut">
              <a:rPr lang="en-GB" smtClean="0"/>
              <a:t>23/01/2023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EA0E1AE-75D4-40E4-A94A-C43C1D1C18AF}" type="slidenum">
              <a:rPr lang="en-GB" smtClean="0"/>
              <a:t>‹#›</a:t>
            </a:fld>
            <a:endParaRPr lang="en-GB"/>
          </a:p>
        </p:txBody>
      </p:sp>
    </p:spTree>
    <p:extLst>
      <p:ext uri="{BB962C8B-B14F-4D97-AF65-F5344CB8AC3E}">
        <p14:creationId xmlns:p14="http://schemas.microsoft.com/office/powerpoint/2010/main" val="331475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733518E-A829-412C-ADF3-4645F71B1437}" type="datetimeFigureOut">
              <a:rPr lang="en-GB" smtClean="0"/>
              <a:t>23/01/2023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8F6FB34-1EE5-4EB0-BEFC-DA491FCF2BD3}" type="slidenum">
              <a:rPr lang="en-GB" smtClean="0"/>
              <a:t>‹#›</a:t>
            </a:fld>
            <a:endParaRPr lang="en-GB"/>
          </a:p>
        </p:txBody>
      </p:sp>
    </p:spTree>
    <p:extLst>
      <p:ext uri="{BB962C8B-B14F-4D97-AF65-F5344CB8AC3E}">
        <p14:creationId xmlns:p14="http://schemas.microsoft.com/office/powerpoint/2010/main" val="283221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8257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152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50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364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73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908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311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682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2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841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976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64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8662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mp"/><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tmp"/></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tmp"/><Relationship Id="rId7" Type="http://schemas.openxmlformats.org/officeDocument/2006/relationships/image" Target="../media/image48.jp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gif"/><Relationship Id="rId11" Type="http://schemas.openxmlformats.org/officeDocument/2006/relationships/image" Target="../media/image15.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gi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28801"/>
            <a:ext cx="7772400" cy="1470025"/>
          </a:xfrm>
        </p:spPr>
        <p:txBody>
          <a:bodyPr/>
          <a:lstStyle/>
          <a:p>
            <a:pPr algn="ctr"/>
            <a:r>
              <a:rPr lang="en-GB" dirty="0"/>
              <a:t>Extracting Biological Information from Gene Lists</a:t>
            </a:r>
          </a:p>
        </p:txBody>
      </p:sp>
      <p:sp>
        <p:nvSpPr>
          <p:cNvPr id="3" name="Subtitle 2"/>
          <p:cNvSpPr>
            <a:spLocks noGrp="1"/>
          </p:cNvSpPr>
          <p:nvPr>
            <p:ph type="subTitle" idx="1"/>
          </p:nvPr>
        </p:nvSpPr>
        <p:spPr>
          <a:xfrm>
            <a:off x="2895600" y="3886200"/>
            <a:ext cx="6400800" cy="2135088"/>
          </a:xfrm>
        </p:spPr>
        <p:txBody>
          <a:bodyPr>
            <a:noAutofit/>
          </a:bodyPr>
          <a:lstStyle/>
          <a:p>
            <a:r>
              <a:rPr lang="en-GB" sz="2400" dirty="0"/>
              <a:t>Simon Andrews, Laura Biggins, Boo Virk</a:t>
            </a:r>
          </a:p>
          <a:p>
            <a:endParaRPr lang="en-GB" sz="2400" dirty="0"/>
          </a:p>
          <a:p>
            <a:r>
              <a:rPr lang="en-GB" sz="2400" dirty="0"/>
              <a:t> simon.andrews@babraham.ac.uk</a:t>
            </a:r>
          </a:p>
          <a:p>
            <a:r>
              <a:rPr lang="en-GB" sz="2400" dirty="0"/>
              <a:t>laura.biggins@babraham.ac.uk</a:t>
            </a:r>
          </a:p>
          <a:p>
            <a:endParaRPr lang="en-GB" sz="2400" dirty="0"/>
          </a:p>
          <a:p>
            <a:r>
              <a:rPr lang="en-GB" sz="2400" dirty="0"/>
              <a:t>v2023-01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372" y="5517232"/>
            <a:ext cx="3141966" cy="1113608"/>
          </a:xfrm>
          <a:prstGeom prst="rect">
            <a:avLst/>
          </a:prstGeom>
        </p:spPr>
      </p:pic>
    </p:spTree>
    <p:extLst>
      <p:ext uri="{BB962C8B-B14F-4D97-AF65-F5344CB8AC3E}">
        <p14:creationId xmlns:p14="http://schemas.microsoft.com/office/powerpoint/2010/main" val="65832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Functional analysis relates your hits to a set of pre-defined functional groups</a:t>
            </a:r>
          </a:p>
        </p:txBody>
      </p:sp>
      <p:sp>
        <p:nvSpPr>
          <p:cNvPr id="8" name="TextBox 7"/>
          <p:cNvSpPr txBox="1"/>
          <p:nvPr/>
        </p:nvSpPr>
        <p:spPr>
          <a:xfrm>
            <a:off x="2851099" y="2276872"/>
            <a:ext cx="7344816" cy="3970318"/>
          </a:xfrm>
          <a:prstGeom prst="rect">
            <a:avLst/>
          </a:prstGeom>
          <a:noFill/>
        </p:spPr>
        <p:txBody>
          <a:bodyPr wrap="square" numCol="3" rtlCol="0">
            <a:spAutoFit/>
          </a:bodyPr>
          <a:lstStyle/>
          <a:p>
            <a:r>
              <a:rPr lang="en-GB" sz="2800" dirty="0"/>
              <a:t>A4galt</a:t>
            </a:r>
          </a:p>
          <a:p>
            <a:r>
              <a:rPr lang="en-GB" sz="2800" dirty="0"/>
              <a:t>Atl1</a:t>
            </a:r>
          </a:p>
          <a:p>
            <a:r>
              <a:rPr lang="en-GB" sz="2800" dirty="0"/>
              <a:t>Cdk19</a:t>
            </a:r>
          </a:p>
          <a:p>
            <a:r>
              <a:rPr lang="en-GB" sz="2800" dirty="0" err="1"/>
              <a:t>Cdon</a:t>
            </a:r>
            <a:endParaRPr lang="en-GB" sz="2800" dirty="0"/>
          </a:p>
          <a:p>
            <a:r>
              <a:rPr lang="en-GB" sz="2800" dirty="0"/>
              <a:t>Cecr2</a:t>
            </a:r>
          </a:p>
          <a:p>
            <a:r>
              <a:rPr lang="en-GB" sz="2800" b="1" dirty="0">
                <a:solidFill>
                  <a:srgbClr val="FF0000"/>
                </a:solidFill>
              </a:rPr>
              <a:t>Etv5</a:t>
            </a:r>
          </a:p>
          <a:p>
            <a:endParaRPr lang="en-GB" sz="2800" dirty="0"/>
          </a:p>
          <a:p>
            <a:endParaRPr lang="en-GB" sz="2800" dirty="0"/>
          </a:p>
          <a:p>
            <a:endParaRPr lang="en-GB" sz="2800" dirty="0"/>
          </a:p>
          <a:p>
            <a:r>
              <a:rPr lang="en-GB" sz="2800" dirty="0"/>
              <a:t>Flywch1</a:t>
            </a:r>
          </a:p>
          <a:p>
            <a:r>
              <a:rPr lang="en-GB" sz="2800" dirty="0"/>
              <a:t>Gnpda2</a:t>
            </a:r>
          </a:p>
          <a:p>
            <a:r>
              <a:rPr lang="en-GB" sz="2800" b="1" dirty="0">
                <a:solidFill>
                  <a:srgbClr val="FF0000"/>
                </a:solidFill>
              </a:rPr>
              <a:t>Hoxc4</a:t>
            </a:r>
          </a:p>
          <a:p>
            <a:r>
              <a:rPr lang="en-GB" sz="2800" b="1" dirty="0">
                <a:solidFill>
                  <a:srgbClr val="FF0000"/>
                </a:solidFill>
              </a:rPr>
              <a:t>Ing2</a:t>
            </a:r>
          </a:p>
          <a:p>
            <a:r>
              <a:rPr lang="en-GB" sz="2800" dirty="0"/>
              <a:t>Iigp1</a:t>
            </a:r>
          </a:p>
          <a:p>
            <a:r>
              <a:rPr lang="en-GB" sz="2800" dirty="0"/>
              <a:t>Map3k9</a:t>
            </a:r>
          </a:p>
          <a:p>
            <a:endParaRPr lang="en-GB" sz="2800" dirty="0"/>
          </a:p>
          <a:p>
            <a:endParaRPr lang="en-GB" sz="2800" dirty="0"/>
          </a:p>
          <a:p>
            <a:endParaRPr lang="en-GB" sz="2800" dirty="0"/>
          </a:p>
          <a:p>
            <a:r>
              <a:rPr lang="en-GB" sz="2800" dirty="0" err="1"/>
              <a:t>Mypop</a:t>
            </a:r>
            <a:endParaRPr lang="en-GB" sz="2800" dirty="0"/>
          </a:p>
          <a:p>
            <a:r>
              <a:rPr lang="en-GB" sz="2800" dirty="0"/>
              <a:t>Rnf6</a:t>
            </a:r>
          </a:p>
          <a:p>
            <a:r>
              <a:rPr lang="en-GB" sz="2800" dirty="0"/>
              <a:t>Serinc1</a:t>
            </a:r>
          </a:p>
          <a:p>
            <a:r>
              <a:rPr lang="en-GB" sz="2800" b="1" dirty="0">
                <a:solidFill>
                  <a:srgbClr val="FF0000"/>
                </a:solidFill>
              </a:rPr>
              <a:t>Stra8</a:t>
            </a:r>
          </a:p>
          <a:p>
            <a:r>
              <a:rPr lang="en-GB" sz="2800" dirty="0"/>
              <a:t>Trp73</a:t>
            </a:r>
          </a:p>
          <a:p>
            <a:r>
              <a:rPr lang="en-GB" sz="2800" b="1" dirty="0">
                <a:solidFill>
                  <a:srgbClr val="FF0000"/>
                </a:solidFill>
              </a:rPr>
              <a:t>Zbtb16</a:t>
            </a:r>
          </a:p>
        </p:txBody>
      </p:sp>
      <p:sp>
        <p:nvSpPr>
          <p:cNvPr id="4" name="Rectangle 3"/>
          <p:cNvSpPr/>
          <p:nvPr/>
        </p:nvSpPr>
        <p:spPr>
          <a:xfrm>
            <a:off x="2495600" y="5157192"/>
            <a:ext cx="7200800" cy="1415772"/>
          </a:xfrm>
          <a:prstGeom prst="rect">
            <a:avLst/>
          </a:prstGeom>
        </p:spPr>
        <p:txBody>
          <a:bodyPr wrap="square">
            <a:spAutoFit/>
          </a:bodyPr>
          <a:lstStyle/>
          <a:p>
            <a:pPr algn="ctr"/>
            <a:r>
              <a:rPr lang="en-GB" sz="3200" dirty="0"/>
              <a:t>Germ-line stem cell division</a:t>
            </a:r>
          </a:p>
          <a:p>
            <a:pPr algn="ctr"/>
            <a:endParaRPr lang="en-GB" dirty="0"/>
          </a:p>
          <a:p>
            <a:pPr algn="ctr"/>
            <a:r>
              <a:rPr lang="en-GB" dirty="0"/>
              <a:t>The self-renewing division of a germline stem cell to produce a daughter stem cell and a daughter germ cell, which will divide to form the gametes.</a:t>
            </a:r>
          </a:p>
        </p:txBody>
      </p:sp>
    </p:spTree>
    <p:extLst>
      <p:ext uri="{BB962C8B-B14F-4D97-AF65-F5344CB8AC3E}">
        <p14:creationId xmlns:p14="http://schemas.microsoft.com/office/powerpoint/2010/main" val="2707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Nothing is ever straight forward…</a:t>
            </a:r>
          </a:p>
        </p:txBody>
      </p:sp>
      <p:sp>
        <p:nvSpPr>
          <p:cNvPr id="3" name="Content Placeholder 2"/>
          <p:cNvSpPr>
            <a:spLocks noGrp="1"/>
          </p:cNvSpPr>
          <p:nvPr>
            <p:ph idx="1"/>
          </p:nvPr>
        </p:nvSpPr>
        <p:spPr>
          <a:xfrm>
            <a:off x="1981200" y="2636913"/>
            <a:ext cx="8229600" cy="3921299"/>
          </a:xfrm>
        </p:spPr>
        <p:txBody>
          <a:bodyPr>
            <a:normAutofit fontScale="55000" lnSpcReduction="20000"/>
          </a:bodyPr>
          <a:lstStyle/>
          <a:p>
            <a:r>
              <a:rPr lang="en-GB" dirty="0"/>
              <a:t>name: DNA methylation</a:t>
            </a:r>
          </a:p>
          <a:p>
            <a:r>
              <a:rPr lang="en-GB" dirty="0" err="1"/>
              <a:t>datasource</a:t>
            </a:r>
            <a:r>
              <a:rPr lang="en-GB" dirty="0"/>
              <a:t>: </a:t>
            </a:r>
            <a:r>
              <a:rPr lang="en-GB" dirty="0" err="1"/>
              <a:t>reactome</a:t>
            </a:r>
            <a:endParaRPr lang="en-GB" dirty="0"/>
          </a:p>
          <a:p>
            <a:r>
              <a:rPr lang="en-GB" dirty="0"/>
              <a:t>organism: Human</a:t>
            </a:r>
          </a:p>
          <a:p>
            <a:r>
              <a:rPr lang="en-GB" dirty="0" err="1"/>
              <a:t>idtype</a:t>
            </a:r>
            <a:r>
              <a:rPr lang="en-GB" dirty="0"/>
              <a:t>: </a:t>
            </a:r>
            <a:r>
              <a:rPr lang="en-GB" dirty="0" err="1"/>
              <a:t>hgnc</a:t>
            </a:r>
            <a:r>
              <a:rPr lang="en-GB" dirty="0"/>
              <a:t> symbol</a:t>
            </a:r>
          </a:p>
          <a:p>
            <a:r>
              <a:rPr lang="en-GB" dirty="0"/>
              <a:t>Genes: </a:t>
            </a:r>
          </a:p>
          <a:p>
            <a:r>
              <a:rPr lang="en-GB" dirty="0" err="1"/>
              <a:t>Methyltransferases</a:t>
            </a:r>
            <a:r>
              <a:rPr lang="en-GB" dirty="0"/>
              <a:t>: DNMT1 DNMT3A DNMT3B DNMT3L </a:t>
            </a:r>
          </a:p>
          <a:p>
            <a:r>
              <a:rPr lang="en-GB" dirty="0" err="1"/>
              <a:t>Methyltransferase</a:t>
            </a:r>
            <a:r>
              <a:rPr lang="en-GB" dirty="0"/>
              <a:t> targeting protein: UHRF1</a:t>
            </a:r>
          </a:p>
          <a:p>
            <a:r>
              <a:rPr lang="en-GB" dirty="0">
                <a:solidFill>
                  <a:srgbClr val="FF0000"/>
                </a:solidFill>
              </a:rPr>
              <a:t>Histones!!! </a:t>
            </a:r>
            <a:r>
              <a:rPr lang="en-GB" dirty="0"/>
              <a:t>H2AFB1 H2AFJ H2AFV H2AFX H2AFZ H2BFS H3F3A H3F3B HIST1H2AB HIST1H2AC HIST1H2AD HIST1H2AE HIST1H2AJ HIST1H2BA HIST1H2BB HIST1H2BC HIST1H2BD HIST1H2BE HIST1H2BF HIST1H2BG HIST1H2BH HIST1H2BI HIST1H2BJ HIST1H2BK HIST1H2BL HIST1H2BM HIST1H2BN HIST1H2BO HIST1H3A HIST1H3B HIST1H3C HIST1H3D HIST1H3E HIST1H3F HIST1H3G HIST1H3H HIST1H3I HIST1H3J HIST1H4A HIST1H4B HIST1H4C HIST1H4D HIST1H4E HIST1H4F HIST1H4H HIST1H4I HIST1H4J HIST1H4K HIST1H4L HIST2H2AA3 HIST2H2AA4 HIST2H2AC HIST2H2BE HIST2H3A HIST2H3C HIST2H3D HIST2H4A HIST2H4B HIST3H2BB HIST4H4</a:t>
            </a:r>
          </a:p>
        </p:txBody>
      </p:sp>
      <p:sp>
        <p:nvSpPr>
          <p:cNvPr id="4" name="TextBox 3"/>
          <p:cNvSpPr txBox="1"/>
          <p:nvPr/>
        </p:nvSpPr>
        <p:spPr>
          <a:xfrm>
            <a:off x="1559496" y="1556792"/>
            <a:ext cx="7416824" cy="584775"/>
          </a:xfrm>
          <a:prstGeom prst="rect">
            <a:avLst/>
          </a:prstGeom>
          <a:noFill/>
        </p:spPr>
        <p:txBody>
          <a:bodyPr wrap="square" rtlCol="0">
            <a:spAutoFit/>
          </a:bodyPr>
          <a:lstStyle/>
          <a:p>
            <a:r>
              <a:rPr lang="en-GB" sz="3200" dirty="0"/>
              <a:t>Best hit: 	“DNA Methylation” 	p&lt;2e-10 </a:t>
            </a:r>
          </a:p>
        </p:txBody>
      </p:sp>
    </p:spTree>
    <p:extLst>
      <p:ext uri="{BB962C8B-B14F-4D97-AF65-F5344CB8AC3E}">
        <p14:creationId xmlns:p14="http://schemas.microsoft.com/office/powerpoint/2010/main" val="28300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8229600" cy="1143000"/>
          </a:xfrm>
        </p:spPr>
        <p:txBody>
          <a:bodyPr>
            <a:normAutofit fontScale="90000"/>
          </a:bodyPr>
          <a:lstStyle/>
          <a:p>
            <a:r>
              <a:rPr lang="en-GB" dirty="0"/>
              <a:t>There are many sources of functional gene lists</a:t>
            </a:r>
          </a:p>
        </p:txBody>
      </p:sp>
      <p:sp>
        <p:nvSpPr>
          <p:cNvPr id="3" name="Content Placeholder 2"/>
          <p:cNvSpPr>
            <a:spLocks noGrp="1"/>
          </p:cNvSpPr>
          <p:nvPr>
            <p:ph idx="1"/>
          </p:nvPr>
        </p:nvSpPr>
        <p:spPr>
          <a:xfrm>
            <a:off x="2448744" y="1412777"/>
            <a:ext cx="8219256" cy="4525963"/>
          </a:xfrm>
        </p:spPr>
        <p:txBody>
          <a:bodyPr>
            <a:noAutofit/>
          </a:bodyPr>
          <a:lstStyle/>
          <a:p>
            <a:r>
              <a:rPr lang="en-GB" sz="2400" dirty="0"/>
              <a:t>Human curated</a:t>
            </a:r>
          </a:p>
          <a:p>
            <a:pPr lvl="1"/>
            <a:r>
              <a:rPr lang="en-GB" sz="2400" dirty="0"/>
              <a:t>Gene Ontology</a:t>
            </a:r>
          </a:p>
          <a:p>
            <a:pPr lvl="1"/>
            <a:r>
              <a:rPr lang="en-GB" sz="2400" dirty="0"/>
              <a:t>Biological Pathways</a:t>
            </a:r>
          </a:p>
          <a:p>
            <a:pPr lvl="1"/>
            <a:endParaRPr lang="en-GB" sz="2400" dirty="0"/>
          </a:p>
          <a:p>
            <a:r>
              <a:rPr lang="en-GB" sz="2400" dirty="0"/>
              <a:t>Domains / Patterns</a:t>
            </a:r>
          </a:p>
          <a:p>
            <a:pPr lvl="1"/>
            <a:r>
              <a:rPr lang="en-GB" sz="2400" dirty="0"/>
              <a:t>Protein functional domains</a:t>
            </a:r>
          </a:p>
          <a:p>
            <a:pPr lvl="1"/>
            <a:r>
              <a:rPr lang="en-GB" sz="2400" dirty="0"/>
              <a:t>Transcription factor regulated</a:t>
            </a:r>
          </a:p>
          <a:p>
            <a:endParaRPr lang="en-GB" sz="2400" dirty="0"/>
          </a:p>
          <a:p>
            <a:r>
              <a:rPr lang="en-GB" sz="2400" dirty="0"/>
              <a:t>Experimental</a:t>
            </a:r>
          </a:p>
          <a:p>
            <a:pPr lvl="1"/>
            <a:r>
              <a:rPr lang="en-GB" sz="2400" dirty="0"/>
              <a:t>Co-expressed genes</a:t>
            </a:r>
          </a:p>
          <a:p>
            <a:pPr lvl="1"/>
            <a:r>
              <a:rPr lang="en-GB" sz="2400" dirty="0"/>
              <a:t>Interactions</a:t>
            </a:r>
          </a:p>
          <a:p>
            <a:pPr lvl="1"/>
            <a:r>
              <a:rPr lang="en-GB" sz="2400" dirty="0"/>
              <a:t>Hits from other studies</a:t>
            </a:r>
          </a:p>
          <a:p>
            <a:endParaRPr lang="en-GB" sz="2400" dirty="0"/>
          </a:p>
          <a:p>
            <a:pPr marL="0" indent="0">
              <a:buNone/>
            </a:pPr>
            <a:endParaRPr lang="en-US" sz="2400" dirty="0"/>
          </a:p>
          <a:p>
            <a:pPr marL="0" indent="0">
              <a:buNone/>
            </a:pPr>
            <a:endParaRPr lang="en-GB" sz="2400" dirty="0"/>
          </a:p>
          <a:p>
            <a:pPr marL="0" indent="0">
              <a:buNone/>
            </a:pPr>
            <a:endParaRPr lang="en-GB" sz="2400" dirty="0"/>
          </a:p>
          <a:p>
            <a:pPr marL="457200" lvl="1" indent="0">
              <a:buNone/>
            </a:pPr>
            <a:endParaRPr lang="en-GB" sz="2400" dirty="0"/>
          </a:p>
        </p:txBody>
      </p:sp>
    </p:spTree>
    <p:extLst>
      <p:ext uri="{BB962C8B-B14F-4D97-AF65-F5344CB8AC3E}">
        <p14:creationId xmlns:p14="http://schemas.microsoft.com/office/powerpoint/2010/main" val="106035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03512" y="197768"/>
            <a:ext cx="8229600" cy="1143000"/>
          </a:xfrm>
        </p:spPr>
        <p:txBody>
          <a:bodyPr>
            <a:normAutofit fontScale="90000"/>
          </a:bodyPr>
          <a:lstStyle/>
          <a:p>
            <a:r>
              <a:rPr lang="en-GB" dirty="0"/>
              <a:t>Gene Ontology is a human curated functional database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784" y="5517232"/>
            <a:ext cx="4248472" cy="10945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628800"/>
            <a:ext cx="7452320" cy="3536274"/>
          </a:xfrm>
          <a:prstGeom prst="rect">
            <a:avLst/>
          </a:prstGeom>
        </p:spPr>
      </p:pic>
    </p:spTree>
    <p:extLst>
      <p:ext uri="{BB962C8B-B14F-4D97-AF65-F5344CB8AC3E}">
        <p14:creationId xmlns:p14="http://schemas.microsoft.com/office/powerpoint/2010/main" val="34180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990" y="84207"/>
            <a:ext cx="8229600" cy="1143000"/>
          </a:xfrm>
        </p:spPr>
        <p:txBody>
          <a:bodyPr>
            <a:normAutofit fontScale="90000"/>
          </a:bodyPr>
          <a:lstStyle/>
          <a:p>
            <a:r>
              <a:rPr lang="en-GB" dirty="0"/>
              <a:t>GO has three domains and a hierarchical structure</a:t>
            </a:r>
          </a:p>
        </p:txBody>
      </p:sp>
      <p:sp>
        <p:nvSpPr>
          <p:cNvPr id="3" name="Content Placeholder 2"/>
          <p:cNvSpPr>
            <a:spLocks noGrp="1"/>
          </p:cNvSpPr>
          <p:nvPr>
            <p:ph idx="1"/>
          </p:nvPr>
        </p:nvSpPr>
        <p:spPr>
          <a:xfrm>
            <a:off x="1981200" y="1044253"/>
            <a:ext cx="8229600" cy="5073427"/>
          </a:xfrm>
        </p:spPr>
        <p:txBody>
          <a:bodyPr>
            <a:normAutofit/>
          </a:bodyPr>
          <a:lstStyle/>
          <a:p>
            <a:pPr marL="0" indent="0">
              <a:buNone/>
            </a:pPr>
            <a:endParaRPr lang="en-GB" sz="2600" dirty="0"/>
          </a:p>
          <a:p>
            <a:pPr marL="0" indent="0">
              <a:buNone/>
            </a:pPr>
            <a:endParaRPr lang="en-GB" sz="2600" dirty="0"/>
          </a:p>
        </p:txBody>
      </p:sp>
      <p:grpSp>
        <p:nvGrpSpPr>
          <p:cNvPr id="4" name="Group 3"/>
          <p:cNvGrpSpPr/>
          <p:nvPr/>
        </p:nvGrpSpPr>
        <p:grpSpPr>
          <a:xfrm>
            <a:off x="2063552" y="1533444"/>
            <a:ext cx="8856984" cy="5207924"/>
            <a:chOff x="107504" y="1484784"/>
            <a:chExt cx="8856984" cy="5207924"/>
          </a:xfrm>
        </p:grpSpPr>
        <p:grpSp>
          <p:nvGrpSpPr>
            <p:cNvPr id="9" name="Group 8"/>
            <p:cNvGrpSpPr/>
            <p:nvPr/>
          </p:nvGrpSpPr>
          <p:grpSpPr>
            <a:xfrm>
              <a:off x="107504" y="1628800"/>
              <a:ext cx="6190198" cy="5063908"/>
              <a:chOff x="107504" y="1628800"/>
              <a:chExt cx="6190198" cy="506390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0"/>
                <a:ext cx="5902166" cy="5063908"/>
              </a:xfrm>
              <a:prstGeom prst="rect">
                <a:avLst/>
              </a:prstGeom>
            </p:spPr>
          </p:pic>
          <p:sp>
            <p:nvSpPr>
              <p:cNvPr id="8" name="Rectangle 7"/>
              <p:cNvSpPr/>
              <p:nvPr/>
            </p:nvSpPr>
            <p:spPr>
              <a:xfrm>
                <a:off x="107504" y="1988840"/>
                <a:ext cx="792088" cy="50405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5" name="TextBox 4"/>
            <p:cNvSpPr txBox="1"/>
            <p:nvPr/>
          </p:nvSpPr>
          <p:spPr>
            <a:xfrm>
              <a:off x="5940152" y="1640413"/>
              <a:ext cx="2952328" cy="492443"/>
            </a:xfrm>
            <a:prstGeom prst="rect">
              <a:avLst/>
            </a:prstGeom>
            <a:noFill/>
            <a:ln w="28575">
              <a:noFill/>
            </a:ln>
          </p:spPr>
          <p:txBody>
            <a:bodyPr wrap="square" rtlCol="0">
              <a:spAutoFit/>
            </a:bodyPr>
            <a:lstStyle/>
            <a:p>
              <a:r>
                <a:rPr lang="en-GB" sz="2600" dirty="0"/>
                <a:t>Root ontology terms</a:t>
              </a:r>
            </a:p>
          </p:txBody>
        </p:sp>
        <p:sp>
          <p:nvSpPr>
            <p:cNvPr id="10" name="Rectangle 9"/>
            <p:cNvSpPr/>
            <p:nvPr/>
          </p:nvSpPr>
          <p:spPr>
            <a:xfrm>
              <a:off x="539552" y="1484784"/>
              <a:ext cx="8424936" cy="756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extBox 10"/>
            <p:cNvSpPr txBox="1"/>
            <p:nvPr/>
          </p:nvSpPr>
          <p:spPr>
            <a:xfrm>
              <a:off x="581894" y="1526852"/>
              <a:ext cx="432048" cy="369332"/>
            </a:xfrm>
            <a:prstGeom prst="rect">
              <a:avLst/>
            </a:prstGeom>
            <a:noFill/>
          </p:spPr>
          <p:txBody>
            <a:bodyPr wrap="square" rtlCol="0">
              <a:spAutoFit/>
            </a:bodyPr>
            <a:lstStyle/>
            <a:p>
              <a:r>
                <a:rPr lang="en-GB" dirty="0"/>
                <a:t>1</a:t>
              </a:r>
            </a:p>
          </p:txBody>
        </p:sp>
        <p:sp>
          <p:nvSpPr>
            <p:cNvPr id="12" name="TextBox 11"/>
            <p:cNvSpPr txBox="1"/>
            <p:nvPr/>
          </p:nvSpPr>
          <p:spPr>
            <a:xfrm>
              <a:off x="2051720" y="1526852"/>
              <a:ext cx="432048" cy="369332"/>
            </a:xfrm>
            <a:prstGeom prst="rect">
              <a:avLst/>
            </a:prstGeom>
            <a:noFill/>
          </p:spPr>
          <p:txBody>
            <a:bodyPr wrap="square" rtlCol="0">
              <a:spAutoFit/>
            </a:bodyPr>
            <a:lstStyle/>
            <a:p>
              <a:r>
                <a:rPr lang="en-GB" dirty="0"/>
                <a:t>2</a:t>
              </a:r>
            </a:p>
          </p:txBody>
        </p:sp>
        <p:sp>
          <p:nvSpPr>
            <p:cNvPr id="13" name="TextBox 12"/>
            <p:cNvSpPr txBox="1"/>
            <p:nvPr/>
          </p:nvSpPr>
          <p:spPr>
            <a:xfrm>
              <a:off x="4323243" y="1526852"/>
              <a:ext cx="392773" cy="369332"/>
            </a:xfrm>
            <a:prstGeom prst="rect">
              <a:avLst/>
            </a:prstGeom>
            <a:noFill/>
          </p:spPr>
          <p:txBody>
            <a:bodyPr wrap="square" rtlCol="0">
              <a:spAutoFit/>
            </a:bodyPr>
            <a:lstStyle/>
            <a:p>
              <a:r>
                <a:rPr lang="en-GB" dirty="0"/>
                <a:t>3</a:t>
              </a:r>
            </a:p>
          </p:txBody>
        </p:sp>
        <p:grpSp>
          <p:nvGrpSpPr>
            <p:cNvPr id="22" name="Group 21"/>
            <p:cNvGrpSpPr/>
            <p:nvPr/>
          </p:nvGrpSpPr>
          <p:grpSpPr>
            <a:xfrm>
              <a:off x="6372200" y="2246674"/>
              <a:ext cx="2088232" cy="3979025"/>
              <a:chOff x="6372200" y="2246674"/>
              <a:chExt cx="2088232" cy="3979025"/>
            </a:xfrm>
          </p:grpSpPr>
          <p:sp>
            <p:nvSpPr>
              <p:cNvPr id="14" name="TextBox 13"/>
              <p:cNvSpPr txBox="1"/>
              <p:nvPr/>
            </p:nvSpPr>
            <p:spPr>
              <a:xfrm>
                <a:off x="6372200" y="2246674"/>
                <a:ext cx="2088232" cy="492443"/>
              </a:xfrm>
              <a:prstGeom prst="rect">
                <a:avLst/>
              </a:prstGeom>
              <a:noFill/>
            </p:spPr>
            <p:txBody>
              <a:bodyPr wrap="square" rtlCol="0">
                <a:spAutoFit/>
              </a:bodyPr>
              <a:lstStyle/>
              <a:p>
                <a:pPr algn="ctr"/>
                <a:r>
                  <a:rPr lang="en-GB" sz="2600" dirty="0"/>
                  <a:t>general</a:t>
                </a:r>
              </a:p>
            </p:txBody>
          </p:sp>
          <p:sp>
            <p:nvSpPr>
              <p:cNvPr id="16" name="TextBox 15"/>
              <p:cNvSpPr txBox="1"/>
              <p:nvPr/>
            </p:nvSpPr>
            <p:spPr>
              <a:xfrm>
                <a:off x="6372200" y="5733256"/>
                <a:ext cx="2088232" cy="492443"/>
              </a:xfrm>
              <a:prstGeom prst="rect">
                <a:avLst/>
              </a:prstGeom>
              <a:noFill/>
            </p:spPr>
            <p:txBody>
              <a:bodyPr wrap="square" rtlCol="0">
                <a:spAutoFit/>
              </a:bodyPr>
              <a:lstStyle/>
              <a:p>
                <a:pPr algn="ctr"/>
                <a:r>
                  <a:rPr lang="en-GB" sz="2600" dirty="0"/>
                  <a:t>specific</a:t>
                </a:r>
              </a:p>
            </p:txBody>
          </p:sp>
          <p:cxnSp>
            <p:nvCxnSpPr>
              <p:cNvPr id="19" name="Straight Arrow Connector 18"/>
              <p:cNvCxnSpPr>
                <a:stCxn id="14" idx="2"/>
              </p:cNvCxnSpPr>
              <p:nvPr/>
            </p:nvCxnSpPr>
            <p:spPr>
              <a:xfrm>
                <a:off x="7416316" y="2739117"/>
                <a:ext cx="0" cy="29941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139952" y="4653136"/>
              <a:ext cx="2376264" cy="1728192"/>
              <a:chOff x="4139952" y="4653136"/>
              <a:chExt cx="2376264" cy="1728192"/>
            </a:xfrm>
          </p:grpSpPr>
          <p:grpSp>
            <p:nvGrpSpPr>
              <p:cNvPr id="25" name="Group 24"/>
              <p:cNvGrpSpPr/>
              <p:nvPr/>
            </p:nvGrpSpPr>
            <p:grpSpPr>
              <a:xfrm>
                <a:off x="4211960" y="4653136"/>
                <a:ext cx="2304256" cy="864096"/>
                <a:chOff x="4211960" y="4653136"/>
                <a:chExt cx="2304256" cy="864096"/>
              </a:xfrm>
            </p:grpSpPr>
            <p:sp>
              <p:nvSpPr>
                <p:cNvPr id="20" name="Oval 19"/>
                <p:cNvSpPr/>
                <p:nvPr/>
              </p:nvSpPr>
              <p:spPr>
                <a:xfrm>
                  <a:off x="4211960" y="4653136"/>
                  <a:ext cx="1152128" cy="8640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TextBox 22"/>
                <p:cNvSpPr txBox="1"/>
                <p:nvPr/>
              </p:nvSpPr>
              <p:spPr>
                <a:xfrm>
                  <a:off x="5436096" y="4808765"/>
                  <a:ext cx="1080120" cy="492443"/>
                </a:xfrm>
                <a:prstGeom prst="rect">
                  <a:avLst/>
                </a:prstGeom>
                <a:solidFill>
                  <a:schemeClr val="bg1"/>
                </a:solidFill>
              </p:spPr>
              <p:txBody>
                <a:bodyPr wrap="square" rtlCol="0">
                  <a:spAutoFit/>
                </a:bodyPr>
                <a:lstStyle/>
                <a:p>
                  <a:r>
                    <a:rPr lang="en-GB" sz="2600" dirty="0"/>
                    <a:t>Parent</a:t>
                  </a:r>
                </a:p>
              </p:txBody>
            </p:sp>
          </p:grpSp>
          <p:grpSp>
            <p:nvGrpSpPr>
              <p:cNvPr id="26" name="Group 25"/>
              <p:cNvGrpSpPr/>
              <p:nvPr/>
            </p:nvGrpSpPr>
            <p:grpSpPr>
              <a:xfrm>
                <a:off x="4139952" y="5769260"/>
                <a:ext cx="2160240" cy="612068"/>
                <a:chOff x="4139952" y="5769260"/>
                <a:chExt cx="2160240" cy="612068"/>
              </a:xfrm>
            </p:grpSpPr>
            <p:sp>
              <p:nvSpPr>
                <p:cNvPr id="21" name="Oval 20"/>
                <p:cNvSpPr/>
                <p:nvPr/>
              </p:nvSpPr>
              <p:spPr>
                <a:xfrm>
                  <a:off x="4139952" y="5769260"/>
                  <a:ext cx="1008112" cy="6120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TextBox 23"/>
                <p:cNvSpPr txBox="1"/>
                <p:nvPr/>
              </p:nvSpPr>
              <p:spPr>
                <a:xfrm>
                  <a:off x="5220072" y="5816877"/>
                  <a:ext cx="1080120" cy="492443"/>
                </a:xfrm>
                <a:prstGeom prst="rect">
                  <a:avLst/>
                </a:prstGeom>
                <a:solidFill>
                  <a:schemeClr val="bg1"/>
                </a:solidFill>
              </p:spPr>
              <p:txBody>
                <a:bodyPr wrap="square" rtlCol="0">
                  <a:spAutoFit/>
                </a:bodyPr>
                <a:lstStyle/>
                <a:p>
                  <a:r>
                    <a:rPr lang="en-GB" sz="2600" dirty="0"/>
                    <a:t>Child</a:t>
                  </a:r>
                </a:p>
              </p:txBody>
            </p:sp>
          </p:grpSp>
        </p:grpSp>
      </p:grpSp>
      <p:sp>
        <p:nvSpPr>
          <p:cNvPr id="28" name="TextBox 27"/>
          <p:cNvSpPr txBox="1"/>
          <p:nvPr/>
        </p:nvSpPr>
        <p:spPr>
          <a:xfrm>
            <a:off x="589239" y="2382184"/>
            <a:ext cx="2088232" cy="492443"/>
          </a:xfrm>
          <a:prstGeom prst="rect">
            <a:avLst/>
          </a:prstGeom>
          <a:noFill/>
        </p:spPr>
        <p:txBody>
          <a:bodyPr wrap="square" rtlCol="0">
            <a:spAutoFit/>
          </a:bodyPr>
          <a:lstStyle/>
          <a:p>
            <a:pPr algn="ctr"/>
            <a:r>
              <a:rPr lang="en-GB" sz="2600" dirty="0"/>
              <a:t>big</a:t>
            </a:r>
          </a:p>
        </p:txBody>
      </p:sp>
      <p:sp>
        <p:nvSpPr>
          <p:cNvPr id="29" name="TextBox 28"/>
          <p:cNvSpPr txBox="1"/>
          <p:nvPr/>
        </p:nvSpPr>
        <p:spPr>
          <a:xfrm>
            <a:off x="589239" y="5868766"/>
            <a:ext cx="2088232" cy="492443"/>
          </a:xfrm>
          <a:prstGeom prst="rect">
            <a:avLst/>
          </a:prstGeom>
          <a:noFill/>
        </p:spPr>
        <p:txBody>
          <a:bodyPr wrap="square" rtlCol="0">
            <a:spAutoFit/>
          </a:bodyPr>
          <a:lstStyle/>
          <a:p>
            <a:pPr algn="ctr"/>
            <a:r>
              <a:rPr lang="en-GB" sz="2600" dirty="0"/>
              <a:t>small</a:t>
            </a:r>
          </a:p>
        </p:txBody>
      </p:sp>
      <p:cxnSp>
        <p:nvCxnSpPr>
          <p:cNvPr id="30" name="Straight Arrow Connector 29"/>
          <p:cNvCxnSpPr>
            <a:stCxn id="28" idx="2"/>
          </p:cNvCxnSpPr>
          <p:nvPr/>
        </p:nvCxnSpPr>
        <p:spPr>
          <a:xfrm>
            <a:off x="1633355" y="2874627"/>
            <a:ext cx="0" cy="299413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9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57610"/>
            <a:ext cx="8229600" cy="1143000"/>
          </a:xfrm>
        </p:spPr>
        <p:txBody>
          <a:bodyPr>
            <a:normAutofit fontScale="90000"/>
          </a:bodyPr>
          <a:lstStyle/>
          <a:p>
            <a:r>
              <a:rPr lang="en-GB" dirty="0"/>
              <a:t>Genes are placed into each domain as specifically as possible</a:t>
            </a:r>
          </a:p>
        </p:txBody>
      </p:sp>
      <p:sp>
        <p:nvSpPr>
          <p:cNvPr id="3" name="Content Placeholder 2"/>
          <p:cNvSpPr>
            <a:spLocks noGrp="1"/>
          </p:cNvSpPr>
          <p:nvPr>
            <p:ph sz="half" idx="1"/>
          </p:nvPr>
        </p:nvSpPr>
        <p:spPr>
          <a:xfrm>
            <a:off x="1631504" y="2071390"/>
            <a:ext cx="4392488" cy="4525963"/>
          </a:xfrm>
        </p:spPr>
        <p:txBody>
          <a:bodyPr>
            <a:normAutofit fontScale="62500" lnSpcReduction="20000"/>
          </a:bodyPr>
          <a:lstStyle/>
          <a:p>
            <a:r>
              <a:rPr lang="en-GB" dirty="0"/>
              <a:t>Cellular Component</a:t>
            </a:r>
          </a:p>
          <a:p>
            <a:pPr lvl="1"/>
            <a:r>
              <a:rPr lang="en-GB" dirty="0"/>
              <a:t>GO:0005634 nucleus	</a:t>
            </a:r>
          </a:p>
          <a:p>
            <a:pPr lvl="1"/>
            <a:r>
              <a:rPr lang="en-GB" dirty="0"/>
              <a:t>GO:0005654 nucleoplasm</a:t>
            </a:r>
          </a:p>
          <a:p>
            <a:pPr lvl="1"/>
            <a:r>
              <a:rPr lang="en-GB" dirty="0"/>
              <a:t>GO:0005730	nucleolus</a:t>
            </a:r>
          </a:p>
          <a:p>
            <a:endParaRPr lang="en-GB" dirty="0"/>
          </a:p>
          <a:p>
            <a:endParaRPr lang="en-GB" dirty="0"/>
          </a:p>
          <a:p>
            <a:endParaRPr lang="en-GB" dirty="0"/>
          </a:p>
          <a:p>
            <a:r>
              <a:rPr lang="en-GB" dirty="0"/>
              <a:t>Molecular Function</a:t>
            </a:r>
          </a:p>
          <a:p>
            <a:pPr lvl="1"/>
            <a:r>
              <a:rPr lang="en-GB" dirty="0"/>
              <a:t>GO:0003677	DNA binding</a:t>
            </a:r>
          </a:p>
          <a:p>
            <a:pPr lvl="1"/>
            <a:r>
              <a:rPr lang="en-GB" dirty="0"/>
              <a:t>GO:0003700	transcription factor activity, 		sequence-specific DNA 			binding</a:t>
            </a:r>
          </a:p>
          <a:p>
            <a:pPr lvl="1"/>
            <a:r>
              <a:rPr lang="en-GB" dirty="0"/>
              <a:t>GO:0003714	transcription corepressor 		activity</a:t>
            </a:r>
          </a:p>
          <a:p>
            <a:pPr lvl="1"/>
            <a:r>
              <a:rPr lang="en-GB" dirty="0"/>
              <a:t>GO:0005515	protein binding</a:t>
            </a:r>
          </a:p>
          <a:p>
            <a:pPr lvl="1"/>
            <a:r>
              <a:rPr lang="en-GB" dirty="0"/>
              <a:t>GO:0043565	sequence-specific DNA 			binding</a:t>
            </a:r>
          </a:p>
          <a:p>
            <a:pPr lvl="1"/>
            <a:endParaRPr lang="en-GB" dirty="0"/>
          </a:p>
          <a:p>
            <a:pPr lvl="2"/>
            <a:endParaRPr lang="en-GB" dirty="0"/>
          </a:p>
        </p:txBody>
      </p:sp>
      <p:sp>
        <p:nvSpPr>
          <p:cNvPr id="5" name="Content Placeholder 4"/>
          <p:cNvSpPr>
            <a:spLocks noGrp="1"/>
          </p:cNvSpPr>
          <p:nvPr>
            <p:ph sz="half" idx="2"/>
          </p:nvPr>
        </p:nvSpPr>
        <p:spPr>
          <a:xfrm>
            <a:off x="5670104" y="2071390"/>
            <a:ext cx="4540696" cy="4525963"/>
          </a:xfrm>
        </p:spPr>
        <p:txBody>
          <a:bodyPr>
            <a:normAutofit fontScale="62500" lnSpcReduction="20000"/>
          </a:bodyPr>
          <a:lstStyle/>
          <a:p>
            <a:r>
              <a:rPr lang="en-GB" dirty="0"/>
              <a:t>Biological Process</a:t>
            </a:r>
          </a:p>
          <a:p>
            <a:pPr lvl="1"/>
            <a:r>
              <a:rPr lang="en-GB" dirty="0"/>
              <a:t>GO:0001714	endodermal cell fate specification</a:t>
            </a:r>
          </a:p>
          <a:p>
            <a:pPr lvl="1"/>
            <a:r>
              <a:rPr lang="en-GB" dirty="0"/>
              <a:t>GO:0006351	transcription, DNA-</a:t>
            </a:r>
            <a:r>
              <a:rPr lang="en-GB" dirty="0" err="1"/>
              <a:t>templated</a:t>
            </a:r>
            <a:endParaRPr lang="en-GB" dirty="0"/>
          </a:p>
          <a:p>
            <a:pPr lvl="1"/>
            <a:r>
              <a:rPr lang="en-GB" dirty="0"/>
              <a:t>GO:0006355	regulation of transcription, DNA-		</a:t>
            </a:r>
            <a:r>
              <a:rPr lang="en-GB" dirty="0" err="1"/>
              <a:t>templated</a:t>
            </a:r>
            <a:endParaRPr lang="en-GB" dirty="0"/>
          </a:p>
          <a:p>
            <a:pPr lvl="1"/>
            <a:r>
              <a:rPr lang="en-GB" dirty="0"/>
              <a:t>GO:0007275	multicellular organism development</a:t>
            </a:r>
          </a:p>
          <a:p>
            <a:pPr lvl="1"/>
            <a:r>
              <a:rPr lang="en-GB" dirty="0"/>
              <a:t>GO:0008283	cell proliferation</a:t>
            </a:r>
          </a:p>
          <a:p>
            <a:pPr lvl="1"/>
            <a:r>
              <a:rPr lang="en-GB" dirty="0"/>
              <a:t>GO:0019827	stem cell population maintenance</a:t>
            </a:r>
          </a:p>
          <a:p>
            <a:pPr lvl="1"/>
            <a:r>
              <a:rPr lang="en-GB" dirty="0"/>
              <a:t>GO:0030154	cell differentiation</a:t>
            </a:r>
          </a:p>
          <a:p>
            <a:pPr lvl="1"/>
            <a:r>
              <a:rPr lang="en-GB" dirty="0"/>
              <a:t>GO:0035019	somatic stem cell population maintenance</a:t>
            </a:r>
          </a:p>
          <a:p>
            <a:pPr lvl="1"/>
            <a:r>
              <a:rPr lang="en-GB" dirty="0"/>
              <a:t>GO:0045595	regulation of cell differentiation</a:t>
            </a:r>
          </a:p>
          <a:p>
            <a:pPr lvl="1"/>
            <a:r>
              <a:rPr lang="en-GB" dirty="0"/>
              <a:t>GO:0045944	positive regulation of 			transcription from RNA 		polymerase II promoter</a:t>
            </a:r>
          </a:p>
          <a:p>
            <a:pPr lvl="1"/>
            <a:r>
              <a:rPr lang="en-GB" dirty="0"/>
              <a:t>GO:1903507	negative regulation of nucleic 		acid-</a:t>
            </a:r>
            <a:r>
              <a:rPr lang="en-GB" dirty="0" err="1"/>
              <a:t>templated</a:t>
            </a:r>
            <a:r>
              <a:rPr lang="en-GB" dirty="0"/>
              <a:t> transcription</a:t>
            </a:r>
          </a:p>
        </p:txBody>
      </p:sp>
      <p:sp>
        <p:nvSpPr>
          <p:cNvPr id="6" name="Rectangle 5"/>
          <p:cNvSpPr/>
          <p:nvPr/>
        </p:nvSpPr>
        <p:spPr>
          <a:xfrm>
            <a:off x="3818085" y="1403649"/>
            <a:ext cx="6480720" cy="461665"/>
          </a:xfrm>
          <a:prstGeom prst="rect">
            <a:avLst/>
          </a:prstGeom>
        </p:spPr>
        <p:txBody>
          <a:bodyPr wrap="square">
            <a:spAutoFit/>
          </a:bodyPr>
          <a:lstStyle/>
          <a:p>
            <a:r>
              <a:rPr lang="en-GB" sz="2400" dirty="0" err="1"/>
              <a:t>Nanog</a:t>
            </a:r>
            <a:r>
              <a:rPr lang="en-GB" sz="2400" dirty="0"/>
              <a:t> </a:t>
            </a:r>
            <a:r>
              <a:rPr lang="en-GB" sz="2400" dirty="0" err="1"/>
              <a:t>homeobox</a:t>
            </a:r>
            <a:r>
              <a:rPr lang="en-GB" sz="2400" dirty="0"/>
              <a:t> </a:t>
            </a:r>
            <a:r>
              <a:rPr lang="en-GB" sz="1400" dirty="0"/>
              <a:t>[</a:t>
            </a:r>
            <a:r>
              <a:rPr lang="en-GB" sz="1400" dirty="0" err="1"/>
              <a:t>Source:HGNC</a:t>
            </a:r>
            <a:r>
              <a:rPr lang="en-GB" sz="1400" dirty="0"/>
              <a:t> Symbol;Acc:HGNC:20857]</a:t>
            </a:r>
          </a:p>
        </p:txBody>
      </p:sp>
    </p:spTree>
    <p:extLst>
      <p:ext uri="{BB962C8B-B14F-4D97-AF65-F5344CB8AC3E}">
        <p14:creationId xmlns:p14="http://schemas.microsoft.com/office/powerpoint/2010/main" val="103060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Annotations come with evidence</a:t>
            </a:r>
          </a:p>
        </p:txBody>
      </p:sp>
      <p:sp>
        <p:nvSpPr>
          <p:cNvPr id="5" name="Content Placeholder 4"/>
          <p:cNvSpPr>
            <a:spLocks noGrp="1"/>
          </p:cNvSpPr>
          <p:nvPr>
            <p:ph idx="1"/>
          </p:nvPr>
        </p:nvSpPr>
        <p:spPr>
          <a:xfrm>
            <a:off x="1703512" y="1600201"/>
            <a:ext cx="9878888" cy="4525963"/>
          </a:xfrm>
        </p:spPr>
        <p:txBody>
          <a:bodyPr>
            <a:normAutofit/>
          </a:bodyPr>
          <a:lstStyle/>
          <a:p>
            <a:r>
              <a:rPr lang="en-GB" dirty="0"/>
              <a:t>Experimental Evidence</a:t>
            </a:r>
          </a:p>
          <a:p>
            <a:pPr lvl="1"/>
            <a:r>
              <a:rPr lang="en-GB" dirty="0"/>
              <a:t>    Inferred from Experiment (EXP)</a:t>
            </a:r>
          </a:p>
          <a:p>
            <a:pPr lvl="1"/>
            <a:r>
              <a:rPr lang="en-GB" dirty="0"/>
              <a:t>    Inferred from Direct Assay (IDA)</a:t>
            </a:r>
          </a:p>
          <a:p>
            <a:pPr lvl="1"/>
            <a:r>
              <a:rPr lang="en-GB" dirty="0"/>
              <a:t>    Inferred from Physical Interaction (IPI)</a:t>
            </a:r>
          </a:p>
          <a:p>
            <a:pPr lvl="1"/>
            <a:r>
              <a:rPr lang="en-GB" dirty="0"/>
              <a:t>    Inferred from Mutant Phenotype (IMP)</a:t>
            </a:r>
          </a:p>
          <a:p>
            <a:pPr lvl="1"/>
            <a:r>
              <a:rPr lang="en-GB" dirty="0"/>
              <a:t>    Inferred from Genetic Interaction (IGI)</a:t>
            </a:r>
          </a:p>
          <a:p>
            <a:pPr lvl="1"/>
            <a:r>
              <a:rPr lang="en-GB" dirty="0"/>
              <a:t>    Inferred from Expression Pattern (IEP)</a:t>
            </a:r>
          </a:p>
          <a:p>
            <a:pPr marL="457200" lvl="1" indent="0">
              <a:buNone/>
            </a:pPr>
            <a:endParaRPr lang="en-GB" dirty="0"/>
          </a:p>
        </p:txBody>
      </p:sp>
    </p:spTree>
    <p:extLst>
      <p:ext uri="{BB962C8B-B14F-4D97-AF65-F5344CB8AC3E}">
        <p14:creationId xmlns:p14="http://schemas.microsoft.com/office/powerpoint/2010/main" val="124757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Annotations come with evidence</a:t>
            </a:r>
          </a:p>
        </p:txBody>
      </p:sp>
      <p:sp>
        <p:nvSpPr>
          <p:cNvPr id="5" name="Content Placeholder 4"/>
          <p:cNvSpPr>
            <a:spLocks noGrp="1"/>
          </p:cNvSpPr>
          <p:nvPr>
            <p:ph idx="1"/>
          </p:nvPr>
        </p:nvSpPr>
        <p:spPr>
          <a:xfrm>
            <a:off x="1487488" y="1600201"/>
            <a:ext cx="10094912" cy="4525963"/>
          </a:xfrm>
        </p:spPr>
        <p:txBody>
          <a:bodyPr>
            <a:normAutofit fontScale="92500" lnSpcReduction="20000"/>
          </a:bodyPr>
          <a:lstStyle/>
          <a:p>
            <a:r>
              <a:rPr lang="en-GB" dirty="0"/>
              <a:t>Computational Evidence</a:t>
            </a:r>
            <a:endParaRPr lang="en-US" dirty="0"/>
          </a:p>
          <a:p>
            <a:pPr lvl="1"/>
            <a:r>
              <a:rPr lang="en-US" dirty="0"/>
              <a:t>    Inferred from Sequence or structural Similarity (ISS)</a:t>
            </a:r>
          </a:p>
          <a:p>
            <a:pPr lvl="1"/>
            <a:r>
              <a:rPr lang="en-US" dirty="0"/>
              <a:t>    Inferred from Sequence </a:t>
            </a:r>
            <a:r>
              <a:rPr lang="en-US" dirty="0" err="1"/>
              <a:t>Orthology</a:t>
            </a:r>
            <a:r>
              <a:rPr lang="en-US" dirty="0"/>
              <a:t> (ISO)</a:t>
            </a:r>
          </a:p>
          <a:p>
            <a:pPr lvl="1"/>
            <a:r>
              <a:rPr lang="en-US" dirty="0"/>
              <a:t>    Inferred from Sequence Alignment (ISA)</a:t>
            </a:r>
          </a:p>
          <a:p>
            <a:pPr lvl="1"/>
            <a:r>
              <a:rPr lang="en-US" dirty="0"/>
              <a:t>    Inferred from Sequence Model (ISM)</a:t>
            </a:r>
          </a:p>
          <a:p>
            <a:pPr lvl="1"/>
            <a:r>
              <a:rPr lang="en-US" dirty="0"/>
              <a:t>    Inferred from Genomic Context (IGC)</a:t>
            </a:r>
          </a:p>
          <a:p>
            <a:pPr lvl="1"/>
            <a:r>
              <a:rPr lang="en-US" dirty="0"/>
              <a:t>    Inferred from Biological aspect of Ancestor (IBA)</a:t>
            </a:r>
          </a:p>
          <a:p>
            <a:pPr lvl="1"/>
            <a:r>
              <a:rPr lang="en-US" dirty="0"/>
              <a:t>    Inferred from Biological aspect of Descendant (IBD)</a:t>
            </a:r>
          </a:p>
          <a:p>
            <a:pPr lvl="1"/>
            <a:r>
              <a:rPr lang="en-US" dirty="0"/>
              <a:t>    Inferred from Key Residues (IKR)</a:t>
            </a:r>
          </a:p>
          <a:p>
            <a:pPr lvl="1"/>
            <a:r>
              <a:rPr lang="en-US" dirty="0"/>
              <a:t>    Inferred from Rapid Divergence(IRD)</a:t>
            </a:r>
          </a:p>
          <a:p>
            <a:pPr lvl="1"/>
            <a:r>
              <a:rPr lang="en-US" dirty="0"/>
              <a:t>    Inferred from Reviewed Computational Analysis (RCA)</a:t>
            </a:r>
          </a:p>
          <a:p>
            <a:pPr lvl="1"/>
            <a:endParaRPr lang="en-GB" dirty="0"/>
          </a:p>
        </p:txBody>
      </p:sp>
    </p:spTree>
    <p:extLst>
      <p:ext uri="{BB962C8B-B14F-4D97-AF65-F5344CB8AC3E}">
        <p14:creationId xmlns:p14="http://schemas.microsoft.com/office/powerpoint/2010/main" val="352142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Annotations come with evidence</a:t>
            </a:r>
          </a:p>
        </p:txBody>
      </p:sp>
      <p:sp>
        <p:nvSpPr>
          <p:cNvPr id="5" name="Content Placeholder 4"/>
          <p:cNvSpPr>
            <a:spLocks noGrp="1"/>
          </p:cNvSpPr>
          <p:nvPr>
            <p:ph idx="1"/>
          </p:nvPr>
        </p:nvSpPr>
        <p:spPr>
          <a:xfrm>
            <a:off x="1631504" y="1600201"/>
            <a:ext cx="9950896" cy="4525963"/>
          </a:xfrm>
        </p:spPr>
        <p:txBody>
          <a:bodyPr>
            <a:normAutofit/>
          </a:bodyPr>
          <a:lstStyle/>
          <a:p>
            <a:r>
              <a:rPr lang="en-GB" dirty="0"/>
              <a:t>Publications</a:t>
            </a:r>
            <a:endParaRPr lang="en-US" dirty="0"/>
          </a:p>
          <a:p>
            <a:pPr lvl="1"/>
            <a:r>
              <a:rPr lang="en-US" dirty="0"/>
              <a:t>    Traceable Author Statement (TAS)</a:t>
            </a:r>
          </a:p>
          <a:p>
            <a:pPr lvl="1"/>
            <a:r>
              <a:rPr lang="en-US" dirty="0"/>
              <a:t>    Non-traceable Author Statement (NAS)</a:t>
            </a:r>
          </a:p>
          <a:p>
            <a:r>
              <a:rPr lang="en-US" dirty="0"/>
              <a:t>Curators</a:t>
            </a:r>
          </a:p>
          <a:p>
            <a:pPr lvl="1"/>
            <a:r>
              <a:rPr lang="en-US" dirty="0"/>
              <a:t>Inferred by Curator (IC)</a:t>
            </a:r>
          </a:p>
          <a:p>
            <a:pPr lvl="1"/>
            <a:r>
              <a:rPr lang="en-US" dirty="0"/>
              <a:t>No biological Data available (ND)</a:t>
            </a:r>
          </a:p>
          <a:p>
            <a:r>
              <a:rPr lang="en-US" dirty="0"/>
              <a:t>Automated assignment</a:t>
            </a:r>
          </a:p>
          <a:p>
            <a:pPr lvl="1"/>
            <a:r>
              <a:rPr lang="en-US" dirty="0"/>
              <a:t>Inferred from Electronic Annotation (IEA)</a:t>
            </a:r>
          </a:p>
          <a:p>
            <a:pPr lvl="1"/>
            <a:endParaRPr lang="en-US" dirty="0"/>
          </a:p>
          <a:p>
            <a:pPr lvl="1"/>
            <a:endParaRPr lang="en-GB" dirty="0"/>
          </a:p>
        </p:txBody>
      </p:sp>
    </p:spTree>
    <p:extLst>
      <p:ext uri="{BB962C8B-B14F-4D97-AF65-F5344CB8AC3E}">
        <p14:creationId xmlns:p14="http://schemas.microsoft.com/office/powerpoint/2010/main" val="353165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Annotations come with evidence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628800"/>
            <a:ext cx="11394957" cy="4883553"/>
          </a:xfrm>
          <a:prstGeom prst="rect">
            <a:avLst/>
          </a:prstGeom>
        </p:spPr>
      </p:pic>
      <p:sp>
        <p:nvSpPr>
          <p:cNvPr id="6" name="Rectangle 5"/>
          <p:cNvSpPr/>
          <p:nvPr/>
        </p:nvSpPr>
        <p:spPr>
          <a:xfrm>
            <a:off x="1097466" y="4859224"/>
            <a:ext cx="10255461" cy="16661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Box 4"/>
          <p:cNvSpPr txBox="1"/>
          <p:nvPr/>
        </p:nvSpPr>
        <p:spPr>
          <a:xfrm>
            <a:off x="2088670" y="4857658"/>
            <a:ext cx="1385124" cy="1077218"/>
          </a:xfrm>
          <a:prstGeom prst="rect">
            <a:avLst/>
          </a:prstGeom>
          <a:noFill/>
        </p:spPr>
        <p:txBody>
          <a:bodyPr wrap="square" rtlCol="0">
            <a:spAutoFit/>
          </a:bodyPr>
          <a:lstStyle/>
          <a:p>
            <a:pPr algn="ctr"/>
            <a:r>
              <a:rPr lang="en-GB" sz="1600" dirty="0"/>
              <a:t>It looks like something which  is annotated</a:t>
            </a:r>
          </a:p>
        </p:txBody>
      </p:sp>
      <p:sp>
        <p:nvSpPr>
          <p:cNvPr id="7" name="TextBox 6"/>
          <p:cNvSpPr txBox="1"/>
          <p:nvPr/>
        </p:nvSpPr>
        <p:spPr>
          <a:xfrm>
            <a:off x="3406339" y="4859224"/>
            <a:ext cx="1517936" cy="830997"/>
          </a:xfrm>
          <a:prstGeom prst="rect">
            <a:avLst/>
          </a:prstGeom>
          <a:noFill/>
        </p:spPr>
        <p:txBody>
          <a:bodyPr wrap="square" rtlCol="0">
            <a:spAutoFit/>
          </a:bodyPr>
          <a:lstStyle/>
          <a:p>
            <a:pPr algn="ctr"/>
            <a:r>
              <a:rPr lang="en-GB" sz="1600" dirty="0"/>
              <a:t>Actual experimental</a:t>
            </a:r>
          </a:p>
          <a:p>
            <a:pPr algn="ctr"/>
            <a:r>
              <a:rPr lang="en-GB" sz="1600" dirty="0"/>
              <a:t>evidence</a:t>
            </a:r>
          </a:p>
        </p:txBody>
      </p:sp>
      <p:sp>
        <p:nvSpPr>
          <p:cNvPr id="8" name="TextBox 7"/>
          <p:cNvSpPr txBox="1"/>
          <p:nvPr/>
        </p:nvSpPr>
        <p:spPr>
          <a:xfrm>
            <a:off x="4811092" y="4857658"/>
            <a:ext cx="1884415" cy="728728"/>
          </a:xfrm>
          <a:prstGeom prst="rect">
            <a:avLst/>
          </a:prstGeom>
          <a:noFill/>
        </p:spPr>
        <p:txBody>
          <a:bodyPr wrap="square" rtlCol="0">
            <a:spAutoFit/>
          </a:bodyPr>
          <a:lstStyle/>
          <a:p>
            <a:pPr algn="ctr"/>
            <a:r>
              <a:rPr lang="en-GB" sz="1600" dirty="0"/>
              <a:t>Curator</a:t>
            </a:r>
          </a:p>
          <a:p>
            <a:pPr algn="ctr"/>
            <a:r>
              <a:rPr lang="en-GB" sz="1600" dirty="0"/>
              <a:t>Interpretation</a:t>
            </a:r>
          </a:p>
        </p:txBody>
      </p:sp>
      <p:sp>
        <p:nvSpPr>
          <p:cNvPr id="9" name="TextBox 8"/>
          <p:cNvSpPr txBox="1"/>
          <p:nvPr/>
        </p:nvSpPr>
        <p:spPr>
          <a:xfrm>
            <a:off x="6655377" y="4857962"/>
            <a:ext cx="1096808" cy="584775"/>
          </a:xfrm>
          <a:prstGeom prst="rect">
            <a:avLst/>
          </a:prstGeom>
          <a:noFill/>
        </p:spPr>
        <p:txBody>
          <a:bodyPr wrap="square" rtlCol="0">
            <a:spAutoFit/>
          </a:bodyPr>
          <a:lstStyle/>
          <a:p>
            <a:pPr algn="ctr"/>
            <a:r>
              <a:rPr lang="en-GB" sz="1600" dirty="0"/>
              <a:t>Claimed in a paper</a:t>
            </a:r>
          </a:p>
        </p:txBody>
      </p:sp>
      <p:sp>
        <p:nvSpPr>
          <p:cNvPr id="10" name="TextBox 9"/>
          <p:cNvSpPr txBox="1"/>
          <p:nvPr/>
        </p:nvSpPr>
        <p:spPr>
          <a:xfrm>
            <a:off x="7961823" y="4863318"/>
            <a:ext cx="1158514" cy="584775"/>
          </a:xfrm>
          <a:prstGeom prst="rect">
            <a:avLst/>
          </a:prstGeom>
          <a:noFill/>
        </p:spPr>
        <p:txBody>
          <a:bodyPr wrap="square" rtlCol="0">
            <a:spAutoFit/>
          </a:bodyPr>
          <a:lstStyle/>
          <a:p>
            <a:pPr algn="ctr"/>
            <a:r>
              <a:rPr lang="en-GB" sz="1600" dirty="0"/>
              <a:t>Mixture of sources</a:t>
            </a:r>
          </a:p>
        </p:txBody>
      </p:sp>
      <p:sp>
        <p:nvSpPr>
          <p:cNvPr id="11" name="TextBox 10"/>
          <p:cNvSpPr txBox="1"/>
          <p:nvPr/>
        </p:nvSpPr>
        <p:spPr>
          <a:xfrm>
            <a:off x="9366453" y="4879442"/>
            <a:ext cx="1884415" cy="1342394"/>
          </a:xfrm>
          <a:prstGeom prst="rect">
            <a:avLst/>
          </a:prstGeom>
          <a:noFill/>
        </p:spPr>
        <p:txBody>
          <a:bodyPr wrap="square" rtlCol="0">
            <a:spAutoFit/>
          </a:bodyPr>
          <a:lstStyle/>
          <a:p>
            <a:pPr algn="ctr"/>
            <a:r>
              <a:rPr lang="en-GB" sz="1600" dirty="0"/>
              <a:t>Annotated based on where it is in the genome</a:t>
            </a:r>
          </a:p>
        </p:txBody>
      </p:sp>
    </p:spTree>
    <p:extLst>
      <p:ext uri="{BB962C8B-B14F-4D97-AF65-F5344CB8AC3E}">
        <p14:creationId xmlns:p14="http://schemas.microsoft.com/office/powerpoint/2010/main" val="342587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64" y="260648"/>
            <a:ext cx="10310936" cy="1143000"/>
          </a:xfrm>
        </p:spPr>
        <p:txBody>
          <a:bodyPr/>
          <a:lstStyle/>
          <a:p>
            <a:r>
              <a:rPr lang="en-GB" dirty="0"/>
              <a:t>Programme</a:t>
            </a:r>
          </a:p>
        </p:txBody>
      </p:sp>
      <p:sp>
        <p:nvSpPr>
          <p:cNvPr id="3" name="Content Placeholder 2"/>
          <p:cNvSpPr>
            <a:spLocks noGrp="1"/>
          </p:cNvSpPr>
          <p:nvPr>
            <p:ph idx="1"/>
          </p:nvPr>
        </p:nvSpPr>
        <p:spPr>
          <a:xfrm>
            <a:off x="1271464" y="1600201"/>
            <a:ext cx="10310936" cy="4525963"/>
          </a:xfrm>
        </p:spPr>
        <p:txBody>
          <a:bodyPr/>
          <a:lstStyle/>
          <a:p>
            <a:r>
              <a:rPr lang="en-GB" dirty="0"/>
              <a:t>The theory and practice of gene set enrichment</a:t>
            </a:r>
          </a:p>
          <a:p>
            <a:r>
              <a:rPr lang="en-GB" dirty="0"/>
              <a:t>Gene set enrichment practical</a:t>
            </a:r>
          </a:p>
          <a:p>
            <a:r>
              <a:rPr lang="en-GB" dirty="0"/>
              <a:t>Presenting results</a:t>
            </a:r>
          </a:p>
          <a:p>
            <a:r>
              <a:rPr lang="en-GB" dirty="0"/>
              <a:t>Dealing with artefacts and biases</a:t>
            </a:r>
          </a:p>
          <a:p>
            <a:r>
              <a:rPr lang="en-GB" dirty="0"/>
              <a:t>Motif analysis</a:t>
            </a:r>
          </a:p>
          <a:p>
            <a:r>
              <a:rPr lang="en-GB" dirty="0"/>
              <a:t>Motif analysis practical</a:t>
            </a:r>
          </a:p>
        </p:txBody>
      </p:sp>
    </p:spTree>
    <p:extLst>
      <p:ext uri="{BB962C8B-B14F-4D97-AF65-F5344CB8AC3E}">
        <p14:creationId xmlns:p14="http://schemas.microsoft.com/office/powerpoint/2010/main" val="2207424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72" y="125760"/>
            <a:ext cx="8229600" cy="1143000"/>
          </a:xfrm>
        </p:spPr>
        <p:txBody>
          <a:bodyPr>
            <a:normAutofit fontScale="90000"/>
          </a:bodyPr>
          <a:lstStyle/>
          <a:p>
            <a:r>
              <a:rPr lang="en-GB" dirty="0"/>
              <a:t>Pathway databases trace metabolic pathways and their regulation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678" y="3910654"/>
            <a:ext cx="3312368" cy="2374905"/>
          </a:xfrm>
          <a:prstGeom prst="rect">
            <a:avLst/>
          </a:prstGeom>
        </p:spPr>
      </p:pic>
      <p:pic>
        <p:nvPicPr>
          <p:cNvPr id="4" name="Picture 3"/>
          <p:cNvPicPr>
            <a:picLocks noChangeAspect="1"/>
          </p:cNvPicPr>
          <p:nvPr/>
        </p:nvPicPr>
        <p:blipFill>
          <a:blip r:embed="rId3"/>
          <a:stretch>
            <a:fillRect/>
          </a:stretch>
        </p:blipFill>
        <p:spPr>
          <a:xfrm>
            <a:off x="2207568" y="1556792"/>
            <a:ext cx="6772099" cy="1728192"/>
          </a:xfrm>
          <a:prstGeom prst="rect">
            <a:avLst/>
          </a:prstGeom>
        </p:spPr>
      </p:pic>
      <p:pic>
        <p:nvPicPr>
          <p:cNvPr id="3" name="Picture 2">
            <a:extLst>
              <a:ext uri="{FF2B5EF4-FFF2-40B4-BE49-F238E27FC236}">
                <a16:creationId xmlns:a16="http://schemas.microsoft.com/office/drawing/2014/main" id="{08F1A0F0-3D18-4017-8CF9-1E6E8F3F8F9A}"/>
              </a:ext>
            </a:extLst>
          </p:cNvPr>
          <p:cNvPicPr>
            <a:picLocks noChangeAspect="1"/>
          </p:cNvPicPr>
          <p:nvPr/>
        </p:nvPicPr>
        <p:blipFill>
          <a:blip r:embed="rId4"/>
          <a:stretch>
            <a:fillRect/>
          </a:stretch>
        </p:blipFill>
        <p:spPr>
          <a:xfrm>
            <a:off x="1885206" y="3707849"/>
            <a:ext cx="3096344" cy="2780517"/>
          </a:xfrm>
          <a:prstGeom prst="rect">
            <a:avLst/>
          </a:prstGeom>
        </p:spPr>
      </p:pic>
    </p:spTree>
    <p:extLst>
      <p:ext uri="{BB962C8B-B14F-4D97-AF65-F5344CB8AC3E}">
        <p14:creationId xmlns:p14="http://schemas.microsoft.com/office/powerpoint/2010/main" val="157533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Protein Domain databases map out functional subdomains within proteins</a:t>
            </a:r>
          </a:p>
        </p:txBody>
      </p:sp>
      <p:pic>
        <p:nvPicPr>
          <p:cNvPr id="4" name="Picture 4" descr="Pfam_logo.gif (720×2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1988840"/>
            <a:ext cx="2808314" cy="93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new_logo2.png (43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9" y="3571297"/>
            <a:ext cx="711026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_interpro_white_342.png (342×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952" y="2030606"/>
            <a:ext cx="4640250" cy="86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1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88640"/>
            <a:ext cx="8229600" cy="1143000"/>
          </a:xfrm>
        </p:spPr>
        <p:txBody>
          <a:bodyPr>
            <a:normAutofit fontScale="90000"/>
          </a:bodyPr>
          <a:lstStyle/>
          <a:p>
            <a:r>
              <a:rPr lang="en-GB" dirty="0"/>
              <a:t>Transcription Factor databases group genes by the motifs in their promoters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573" y="2329949"/>
            <a:ext cx="2088232" cy="2847589"/>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2204865"/>
            <a:ext cx="2772152" cy="1656183"/>
          </a:xfrm>
          <a:prstGeom prst="rect">
            <a:avLst/>
          </a:prstGeom>
        </p:spPr>
      </p:pic>
      <p:pic>
        <p:nvPicPr>
          <p:cNvPr id="3" name="Picture 2"/>
          <p:cNvPicPr>
            <a:picLocks noChangeAspect="1"/>
          </p:cNvPicPr>
          <p:nvPr/>
        </p:nvPicPr>
        <p:blipFill>
          <a:blip r:embed="rId4"/>
          <a:stretch>
            <a:fillRect/>
          </a:stretch>
        </p:blipFill>
        <p:spPr>
          <a:xfrm>
            <a:off x="3971492" y="2348880"/>
            <a:ext cx="4238625" cy="1162050"/>
          </a:xfrm>
          <a:prstGeom prst="rect">
            <a:avLst/>
          </a:prstGeom>
        </p:spPr>
      </p:pic>
      <p:grpSp>
        <p:nvGrpSpPr>
          <p:cNvPr id="8" name="Group 7"/>
          <p:cNvGrpSpPr/>
          <p:nvPr/>
        </p:nvGrpSpPr>
        <p:grpSpPr>
          <a:xfrm>
            <a:off x="700921" y="4653137"/>
            <a:ext cx="3346903" cy="1048802"/>
            <a:chOff x="700921" y="4653137"/>
            <a:chExt cx="3346903" cy="1048802"/>
          </a:xfrm>
        </p:grpSpPr>
        <p:pic>
          <p:nvPicPr>
            <p:cNvPr id="6" name="Picture 5"/>
            <p:cNvPicPr>
              <a:picLocks noChangeAspect="1"/>
            </p:cNvPicPr>
            <p:nvPr/>
          </p:nvPicPr>
          <p:blipFill>
            <a:blip r:embed="rId5"/>
            <a:stretch>
              <a:fillRect/>
            </a:stretch>
          </p:blipFill>
          <p:spPr>
            <a:xfrm>
              <a:off x="700921" y="4653137"/>
              <a:ext cx="1938695" cy="1048802"/>
            </a:xfrm>
            <a:prstGeom prst="rect">
              <a:avLst/>
            </a:prstGeom>
          </p:spPr>
        </p:pic>
        <p:sp>
          <p:nvSpPr>
            <p:cNvPr id="7" name="TextBox 6"/>
            <p:cNvSpPr txBox="1"/>
            <p:nvPr/>
          </p:nvSpPr>
          <p:spPr>
            <a:xfrm>
              <a:off x="1646013" y="4680630"/>
              <a:ext cx="2401811" cy="584775"/>
            </a:xfrm>
            <a:prstGeom prst="rect">
              <a:avLst/>
            </a:prstGeom>
            <a:noFill/>
          </p:spPr>
          <p:txBody>
            <a:bodyPr wrap="none" rtlCol="0">
              <a:spAutoFit/>
            </a:bodyPr>
            <a:lstStyle/>
            <a:p>
              <a:r>
                <a:rPr lang="en-GB" sz="3200" dirty="0" err="1">
                  <a:latin typeface="Calibri Light" panose="020F0302020204030204" pitchFamily="34" charset="0"/>
                  <a:cs typeface="Calibri Light" panose="020F0302020204030204" pitchFamily="34" charset="0"/>
                </a:rPr>
                <a:t>SwissRegulon</a:t>
              </a:r>
              <a:endParaRPr lang="en-GB" sz="3200" dirty="0">
                <a:latin typeface="Calibri Light" panose="020F0302020204030204" pitchFamily="34" charset="0"/>
                <a:cs typeface="Calibri Light" panose="020F0302020204030204" pitchFamily="34" charset="0"/>
              </a:endParaRPr>
            </a:p>
          </p:txBody>
        </p:sp>
      </p:grpSp>
      <p:pic>
        <p:nvPicPr>
          <p:cNvPr id="9" name="Picture 8"/>
          <p:cNvPicPr>
            <a:picLocks noChangeAspect="1"/>
          </p:cNvPicPr>
          <p:nvPr/>
        </p:nvPicPr>
        <p:blipFill>
          <a:blip r:embed="rId6"/>
          <a:stretch>
            <a:fillRect/>
          </a:stretch>
        </p:blipFill>
        <p:spPr>
          <a:xfrm>
            <a:off x="4543280" y="4786784"/>
            <a:ext cx="3666837" cy="408993"/>
          </a:xfrm>
          <a:prstGeom prst="rect">
            <a:avLst/>
          </a:prstGeom>
        </p:spPr>
      </p:pic>
    </p:spTree>
    <p:extLst>
      <p:ext uri="{BB962C8B-B14F-4D97-AF65-F5344CB8AC3E}">
        <p14:creationId xmlns:p14="http://schemas.microsoft.com/office/powerpoint/2010/main" val="28417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97768"/>
            <a:ext cx="8229600" cy="1143000"/>
          </a:xfrm>
        </p:spPr>
        <p:txBody>
          <a:bodyPr>
            <a:normAutofit fontScale="90000"/>
          </a:bodyPr>
          <a:lstStyle/>
          <a:p>
            <a:r>
              <a:rPr lang="en-GB" dirty="0"/>
              <a:t>Co-expression databases group genes which are expressed together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326" y="3573016"/>
            <a:ext cx="3981847" cy="1296144"/>
          </a:xfrm>
          <a:prstGeom prst="rect">
            <a:avLst/>
          </a:prstGeom>
        </p:spPr>
      </p:pic>
      <p:grpSp>
        <p:nvGrpSpPr>
          <p:cNvPr id="7" name="Group 6"/>
          <p:cNvGrpSpPr/>
          <p:nvPr/>
        </p:nvGrpSpPr>
        <p:grpSpPr>
          <a:xfrm>
            <a:off x="2725703" y="1628800"/>
            <a:ext cx="2509096" cy="1835288"/>
            <a:chOff x="4716016" y="4365104"/>
            <a:chExt cx="2509096" cy="1835288"/>
          </a:xfrm>
        </p:grpSpPr>
        <p:pic>
          <p:nvPicPr>
            <p:cNvPr id="5" name="Picture 2" descr="logo_rnaseq.png (273×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236" y="4365104"/>
              <a:ext cx="1572655"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5661248"/>
              <a:ext cx="2509096" cy="539144"/>
            </a:xfrm>
            <a:prstGeom prst="rect">
              <a:avLst/>
            </a:prstGeom>
          </p:spPr>
        </p:pic>
      </p:grpSp>
      <p:pic>
        <p:nvPicPr>
          <p:cNvPr id="8" name="Picture 4" descr="http://circgenetics.ahajournals.org/content/4/1/26/F5.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972" y="1412776"/>
            <a:ext cx="3671908" cy="48008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989326" y="5301208"/>
            <a:ext cx="4010025" cy="1066800"/>
          </a:xfrm>
          <a:prstGeom prst="rect">
            <a:avLst/>
          </a:prstGeom>
        </p:spPr>
      </p:pic>
    </p:spTree>
    <p:extLst>
      <p:ext uri="{BB962C8B-B14F-4D97-AF65-F5344CB8AC3E}">
        <p14:creationId xmlns:p14="http://schemas.microsoft.com/office/powerpoint/2010/main" val="312179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784716"/>
            <a:ext cx="8229600" cy="1143000"/>
          </a:xfrm>
        </p:spPr>
        <p:txBody>
          <a:bodyPr>
            <a:normAutofit fontScale="90000"/>
          </a:bodyPr>
          <a:lstStyle/>
          <a:p>
            <a:r>
              <a:rPr lang="en-GB" dirty="0"/>
              <a:t>Interaction databases map out physical interactions between genes and their products</a:t>
            </a:r>
            <a:br>
              <a:rPr lang="en-GB" dirty="0"/>
            </a:br>
            <a:endParaRPr lang="en-GB" dirty="0"/>
          </a:p>
        </p:txBody>
      </p:sp>
      <p:pic>
        <p:nvPicPr>
          <p:cNvPr id="10" name="Picture 5" descr="intact_logo_high_1.png (2000×1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2708921"/>
            <a:ext cx="3024336" cy="15696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biogrid_logo.png (320×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4653136"/>
            <a:ext cx="3528392" cy="1609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215662" y="2807556"/>
            <a:ext cx="3914775" cy="1123950"/>
          </a:xfrm>
          <a:prstGeom prst="rect">
            <a:avLst/>
          </a:prstGeom>
        </p:spPr>
      </p:pic>
    </p:spTree>
    <p:extLst>
      <p:ext uri="{BB962C8B-B14F-4D97-AF65-F5344CB8AC3E}">
        <p14:creationId xmlns:p14="http://schemas.microsoft.com/office/powerpoint/2010/main" val="428696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Some databases collate gene sets from many different sources</a:t>
            </a:r>
          </a:p>
        </p:txBody>
      </p:sp>
      <p:pic>
        <p:nvPicPr>
          <p:cNvPr id="3" name="Picture 2"/>
          <p:cNvPicPr>
            <a:picLocks noChangeAspect="1"/>
          </p:cNvPicPr>
          <p:nvPr/>
        </p:nvPicPr>
        <p:blipFill>
          <a:blip r:embed="rId2"/>
          <a:stretch>
            <a:fillRect/>
          </a:stretch>
        </p:blipFill>
        <p:spPr>
          <a:xfrm>
            <a:off x="1981201" y="1988840"/>
            <a:ext cx="8201025" cy="1619250"/>
          </a:xfrm>
          <a:prstGeom prst="rect">
            <a:avLst/>
          </a:prstGeom>
        </p:spPr>
      </p:pic>
      <p:pic>
        <p:nvPicPr>
          <p:cNvPr id="5" name="Picture 4"/>
          <p:cNvPicPr>
            <a:picLocks noChangeAspect="1"/>
          </p:cNvPicPr>
          <p:nvPr/>
        </p:nvPicPr>
        <p:blipFill>
          <a:blip r:embed="rId3"/>
          <a:stretch>
            <a:fillRect/>
          </a:stretch>
        </p:blipFill>
        <p:spPr>
          <a:xfrm>
            <a:off x="1981200" y="4005064"/>
            <a:ext cx="8325054" cy="1008112"/>
          </a:xfrm>
          <a:prstGeom prst="rect">
            <a:avLst/>
          </a:prstGeom>
        </p:spPr>
      </p:pic>
    </p:spTree>
    <p:extLst>
      <p:ext uri="{BB962C8B-B14F-4D97-AF65-F5344CB8AC3E}">
        <p14:creationId xmlns:p14="http://schemas.microsoft.com/office/powerpoint/2010/main" val="362936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GB" dirty="0"/>
              <a:t>Testing for enriched gene sets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1590" y="5924550"/>
            <a:ext cx="1992747" cy="706290"/>
          </a:xfrm>
          <a:prstGeom prst="rect">
            <a:avLst/>
          </a:prstGeom>
        </p:spPr>
      </p:pic>
    </p:spTree>
    <p:extLst>
      <p:ext uri="{BB962C8B-B14F-4D97-AF65-F5344CB8AC3E}">
        <p14:creationId xmlns:p14="http://schemas.microsoft.com/office/powerpoint/2010/main" val="10426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There are two basic ways to test for enrichment</a:t>
            </a:r>
          </a:p>
        </p:txBody>
      </p:sp>
      <p:sp>
        <p:nvSpPr>
          <p:cNvPr id="4" name="Content Placeholder 3"/>
          <p:cNvSpPr>
            <a:spLocks noGrp="1"/>
          </p:cNvSpPr>
          <p:nvPr>
            <p:ph sz="half" idx="1"/>
          </p:nvPr>
        </p:nvSpPr>
        <p:spPr>
          <a:xfrm>
            <a:off x="588252" y="2071388"/>
            <a:ext cx="5328592" cy="4525963"/>
          </a:xfrm>
        </p:spPr>
        <p:txBody>
          <a:bodyPr>
            <a:normAutofit/>
          </a:bodyPr>
          <a:lstStyle/>
          <a:p>
            <a:r>
              <a:rPr lang="en-GB" sz="3200" dirty="0"/>
              <a:t>Categorical</a:t>
            </a:r>
          </a:p>
          <a:p>
            <a:pPr lvl="1"/>
            <a:r>
              <a:rPr lang="en-GB" sz="2800" dirty="0"/>
              <a:t>Start from a list of hit genes</a:t>
            </a:r>
          </a:p>
          <a:p>
            <a:pPr lvl="1"/>
            <a:r>
              <a:rPr lang="en-GB" sz="2800" dirty="0"/>
              <a:t>Count overlaps between hit list and functional list</a:t>
            </a:r>
          </a:p>
          <a:p>
            <a:pPr lvl="1"/>
            <a:r>
              <a:rPr lang="en-GB" sz="2800" dirty="0"/>
              <a:t>Find Functional lists where the degree of overlap is statistically unlikely</a:t>
            </a:r>
          </a:p>
        </p:txBody>
      </p:sp>
      <p:sp>
        <p:nvSpPr>
          <p:cNvPr id="5" name="Content Placeholder 4"/>
          <p:cNvSpPr>
            <a:spLocks noGrp="1"/>
          </p:cNvSpPr>
          <p:nvPr>
            <p:ph sz="half" idx="2"/>
          </p:nvPr>
        </p:nvSpPr>
        <p:spPr>
          <a:xfrm>
            <a:off x="6384032" y="2071389"/>
            <a:ext cx="5328592" cy="4525963"/>
          </a:xfrm>
        </p:spPr>
        <p:txBody>
          <a:bodyPr/>
          <a:lstStyle/>
          <a:p>
            <a:r>
              <a:rPr lang="en-GB" sz="3200" dirty="0"/>
              <a:t>Quantitative</a:t>
            </a:r>
          </a:p>
          <a:p>
            <a:pPr lvl="1"/>
            <a:r>
              <a:rPr lang="en-GB" sz="2800" dirty="0"/>
              <a:t>Start with all genes</a:t>
            </a:r>
          </a:p>
          <a:p>
            <a:pPr lvl="1"/>
            <a:r>
              <a:rPr lang="en-GB" sz="2800" dirty="0"/>
              <a:t>Associate a value with each gene</a:t>
            </a:r>
          </a:p>
          <a:p>
            <a:pPr lvl="1"/>
            <a:r>
              <a:rPr lang="en-GB" sz="2800" dirty="0"/>
              <a:t>Look for functional sets with unusual distributions of values</a:t>
            </a:r>
          </a:p>
        </p:txBody>
      </p:sp>
    </p:spTree>
    <p:extLst>
      <p:ext uri="{BB962C8B-B14F-4D97-AF65-F5344CB8AC3E}">
        <p14:creationId xmlns:p14="http://schemas.microsoft.com/office/powerpoint/2010/main" val="6079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GB" dirty="0"/>
              <a:t>Categorical Enrichment Analysis</a:t>
            </a:r>
          </a:p>
        </p:txBody>
      </p:sp>
    </p:spTree>
    <p:extLst>
      <p:ext uri="{BB962C8B-B14F-4D97-AF65-F5344CB8AC3E}">
        <p14:creationId xmlns:p14="http://schemas.microsoft.com/office/powerpoint/2010/main" val="319747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1981200" y="197768"/>
            <a:ext cx="8229600" cy="1143001"/>
          </a:xfrm>
        </p:spPr>
        <p:txBody>
          <a:bodyPr>
            <a:normAutofit fontScale="90000"/>
          </a:bodyPr>
          <a:lstStyle/>
          <a:p>
            <a:r>
              <a:rPr lang="en-US" dirty="0"/>
              <a:t>Categorical tests for enrichment</a:t>
            </a:r>
            <a:br>
              <a:rPr lang="en-US" dirty="0"/>
            </a:b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590" y="1772816"/>
            <a:ext cx="131022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512" t="30086" r="41461" b="36281"/>
          <a:stretch/>
        </p:blipFill>
        <p:spPr bwMode="auto">
          <a:xfrm>
            <a:off x="5689346" y="2760526"/>
            <a:ext cx="1155700" cy="119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9399" r="4755" b="79699"/>
          <a:stretch/>
        </p:blipFill>
        <p:spPr bwMode="auto">
          <a:xfrm>
            <a:off x="8522934" y="1484784"/>
            <a:ext cx="914401"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8594" t="40551" r="3580" b="19562"/>
          <a:stretch/>
        </p:blipFill>
        <p:spPr bwMode="auto">
          <a:xfrm>
            <a:off x="8453085" y="3526408"/>
            <a:ext cx="1028700" cy="141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40078" y="2411596"/>
            <a:ext cx="1454236" cy="369332"/>
          </a:xfrm>
          <a:prstGeom prst="rect">
            <a:avLst/>
          </a:prstGeom>
          <a:noFill/>
        </p:spPr>
        <p:txBody>
          <a:bodyPr wrap="square" rtlCol="0">
            <a:spAutoFit/>
          </a:bodyPr>
          <a:lstStyle/>
          <a:p>
            <a:pPr algn="ctr"/>
            <a:r>
              <a:rPr lang="en-GB" dirty="0"/>
              <a:t>Gene List</a:t>
            </a:r>
          </a:p>
        </p:txBody>
      </p:sp>
      <p:sp>
        <p:nvSpPr>
          <p:cNvPr id="11" name="TextBox 10"/>
          <p:cNvSpPr txBox="1"/>
          <p:nvPr/>
        </p:nvSpPr>
        <p:spPr>
          <a:xfrm>
            <a:off x="2495600" y="4942909"/>
            <a:ext cx="1800200" cy="1477328"/>
          </a:xfrm>
          <a:prstGeom prst="rect">
            <a:avLst/>
          </a:prstGeom>
          <a:noFill/>
        </p:spPr>
        <p:txBody>
          <a:bodyPr wrap="square" rtlCol="0">
            <a:spAutoFit/>
          </a:bodyPr>
          <a:lstStyle/>
          <a:p>
            <a:pPr algn="ctr"/>
            <a:r>
              <a:rPr lang="en-GB" dirty="0"/>
              <a:t>3005 genes related to disease</a:t>
            </a:r>
          </a:p>
          <a:p>
            <a:pPr algn="ctr"/>
            <a:r>
              <a:rPr lang="en-GB" dirty="0"/>
              <a:t>3005/13,101=</a:t>
            </a:r>
          </a:p>
          <a:p>
            <a:pPr algn="ctr"/>
            <a:r>
              <a:rPr lang="en-GB" dirty="0"/>
              <a:t>23.1%</a:t>
            </a:r>
          </a:p>
        </p:txBody>
      </p:sp>
      <p:sp>
        <p:nvSpPr>
          <p:cNvPr id="5" name="Right Arrow 4"/>
          <p:cNvSpPr/>
          <p:nvPr/>
        </p:nvSpPr>
        <p:spPr>
          <a:xfrm>
            <a:off x="4540790" y="3087542"/>
            <a:ext cx="720080" cy="269450"/>
          </a:xfrm>
          <a:prstGeom prst="rightArrow">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ight Arrow 12"/>
          <p:cNvSpPr/>
          <p:nvPr/>
        </p:nvSpPr>
        <p:spPr>
          <a:xfrm>
            <a:off x="7205086" y="3087542"/>
            <a:ext cx="720080" cy="269450"/>
          </a:xfrm>
          <a:prstGeom prst="rightArrow">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TextBox 14"/>
          <p:cNvSpPr txBox="1"/>
          <p:nvPr/>
        </p:nvSpPr>
        <p:spPr>
          <a:xfrm>
            <a:off x="2668582" y="1124745"/>
            <a:ext cx="1454236" cy="646331"/>
          </a:xfrm>
          <a:prstGeom prst="rect">
            <a:avLst/>
          </a:prstGeom>
          <a:noFill/>
        </p:spPr>
        <p:txBody>
          <a:bodyPr wrap="square" rtlCol="0">
            <a:spAutoFit/>
          </a:bodyPr>
          <a:lstStyle/>
          <a:p>
            <a:pPr algn="ctr"/>
            <a:r>
              <a:rPr lang="en-GB" dirty="0"/>
              <a:t>13,101 genes on chip</a:t>
            </a:r>
          </a:p>
        </p:txBody>
      </p:sp>
      <p:sp>
        <p:nvSpPr>
          <p:cNvPr id="16" name="TextBox 15"/>
          <p:cNvSpPr txBox="1"/>
          <p:nvPr/>
        </p:nvSpPr>
        <p:spPr>
          <a:xfrm>
            <a:off x="8240317" y="2255243"/>
            <a:ext cx="1701073" cy="1200329"/>
          </a:xfrm>
          <a:prstGeom prst="rect">
            <a:avLst/>
          </a:prstGeom>
          <a:noFill/>
        </p:spPr>
        <p:txBody>
          <a:bodyPr wrap="square" rtlCol="0">
            <a:spAutoFit/>
          </a:bodyPr>
          <a:lstStyle/>
          <a:p>
            <a:pPr algn="ctr"/>
            <a:r>
              <a:rPr lang="en-GB" dirty="0"/>
              <a:t>Related to disease</a:t>
            </a:r>
          </a:p>
          <a:p>
            <a:pPr algn="ctr"/>
            <a:r>
              <a:rPr lang="en-GB" dirty="0"/>
              <a:t>260/747 = 34.8%</a:t>
            </a:r>
          </a:p>
        </p:txBody>
      </p:sp>
      <p:sp>
        <p:nvSpPr>
          <p:cNvPr id="17" name="TextBox 16"/>
          <p:cNvSpPr txBox="1"/>
          <p:nvPr/>
        </p:nvSpPr>
        <p:spPr>
          <a:xfrm>
            <a:off x="8238599" y="4941169"/>
            <a:ext cx="1701073" cy="646331"/>
          </a:xfrm>
          <a:prstGeom prst="rect">
            <a:avLst/>
          </a:prstGeom>
          <a:noFill/>
        </p:spPr>
        <p:txBody>
          <a:bodyPr wrap="square" rtlCol="0">
            <a:spAutoFit/>
          </a:bodyPr>
          <a:lstStyle/>
          <a:p>
            <a:pPr algn="ctr"/>
            <a:r>
              <a:rPr lang="en-GB" dirty="0"/>
              <a:t>Not related to disease</a:t>
            </a:r>
          </a:p>
        </p:txBody>
      </p:sp>
      <p:sp>
        <p:nvSpPr>
          <p:cNvPr id="10" name="Oval 9"/>
          <p:cNvSpPr/>
          <p:nvPr/>
        </p:nvSpPr>
        <p:spPr>
          <a:xfrm>
            <a:off x="2884606" y="6043354"/>
            <a:ext cx="936104" cy="409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0" name="Oval 19"/>
          <p:cNvSpPr/>
          <p:nvPr/>
        </p:nvSpPr>
        <p:spPr>
          <a:xfrm>
            <a:off x="8599433" y="3091026"/>
            <a:ext cx="936104" cy="409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19" name="Content Placeholder 4"/>
          <p:cNvGraphicFramePr>
            <a:graphicFrameLocks noGrp="1"/>
          </p:cNvGraphicFramePr>
          <p:nvPr>
            <p:ph idx="1"/>
            <p:extLst>
              <p:ext uri="{D42A27DB-BD31-4B8C-83A1-F6EECF244321}">
                <p14:modId xmlns:p14="http://schemas.microsoft.com/office/powerpoint/2010/main" val="2021585440"/>
              </p:ext>
            </p:extLst>
          </p:nvPr>
        </p:nvGraphicFramePr>
        <p:xfrm>
          <a:off x="4295800" y="4437112"/>
          <a:ext cx="3989406" cy="1767840"/>
        </p:xfrm>
        <a:graphic>
          <a:graphicData uri="http://schemas.openxmlformats.org/drawingml/2006/table">
            <a:tbl>
              <a:tblPr firstRow="1" bandRow="1">
                <a:tableStyleId>{93296810-A885-4BE3-A3E7-6D5BEEA58F35}</a:tableStyleId>
              </a:tblPr>
              <a:tblGrid>
                <a:gridCol w="1329802">
                  <a:extLst>
                    <a:ext uri="{9D8B030D-6E8A-4147-A177-3AD203B41FA5}">
                      <a16:colId xmlns:a16="http://schemas.microsoft.com/office/drawing/2014/main" val="20000"/>
                    </a:ext>
                  </a:extLst>
                </a:gridCol>
                <a:gridCol w="1309094">
                  <a:extLst>
                    <a:ext uri="{9D8B030D-6E8A-4147-A177-3AD203B41FA5}">
                      <a16:colId xmlns:a16="http://schemas.microsoft.com/office/drawing/2014/main" val="20001"/>
                    </a:ext>
                  </a:extLst>
                </a:gridCol>
                <a:gridCol w="1350510">
                  <a:extLst>
                    <a:ext uri="{9D8B030D-6E8A-4147-A177-3AD203B41FA5}">
                      <a16:colId xmlns:a16="http://schemas.microsoft.com/office/drawing/2014/main" val="20002"/>
                    </a:ext>
                  </a:extLst>
                </a:gridCol>
              </a:tblGrid>
              <a:tr h="201400">
                <a:tc>
                  <a:txBody>
                    <a:bodyPr/>
                    <a:lstStyle/>
                    <a:p>
                      <a:endParaRPr lang="en-GB" sz="1400" dirty="0"/>
                    </a:p>
                  </a:txBody>
                  <a:tcPr/>
                </a:tc>
                <a:tc>
                  <a:txBody>
                    <a:bodyPr/>
                    <a:lstStyle/>
                    <a:p>
                      <a:pPr algn="ctr"/>
                      <a:r>
                        <a:rPr lang="en-GB" sz="1400" dirty="0"/>
                        <a:t>Gene List</a:t>
                      </a:r>
                    </a:p>
                  </a:txBody>
                  <a:tcPr/>
                </a:tc>
                <a:tc>
                  <a:txBody>
                    <a:bodyPr/>
                    <a:lstStyle/>
                    <a:p>
                      <a:pPr algn="ctr"/>
                      <a:r>
                        <a:rPr lang="en-GB" sz="1400" dirty="0"/>
                        <a:t>Background</a:t>
                      </a:r>
                    </a:p>
                  </a:txBody>
                  <a:tcPr/>
                </a:tc>
                <a:extLst>
                  <a:ext uri="{0D108BD9-81ED-4DB2-BD59-A6C34878D82A}">
                    <a16:rowId xmlns:a16="http://schemas.microsoft.com/office/drawing/2014/main" val="10000"/>
                  </a:ext>
                </a:extLst>
              </a:tr>
              <a:tr h="342381">
                <a:tc>
                  <a:txBody>
                    <a:bodyPr/>
                    <a:lstStyle/>
                    <a:p>
                      <a:r>
                        <a:rPr lang="en-GB" sz="1400" dirty="0"/>
                        <a:t>In disease</a:t>
                      </a:r>
                      <a:r>
                        <a:rPr lang="en-GB" sz="1400" baseline="0" dirty="0"/>
                        <a:t> annotated group</a:t>
                      </a:r>
                      <a:endParaRPr lang="en-GB" sz="1400" dirty="0"/>
                    </a:p>
                  </a:txBody>
                  <a:tcPr/>
                </a:tc>
                <a:tc>
                  <a:txBody>
                    <a:bodyPr/>
                    <a:lstStyle/>
                    <a:p>
                      <a:pPr algn="ctr"/>
                      <a:endParaRPr lang="en-GB" sz="1400" dirty="0"/>
                    </a:p>
                    <a:p>
                      <a:pPr algn="ctr"/>
                      <a:r>
                        <a:rPr lang="en-GB" sz="1400" dirty="0"/>
                        <a:t>260</a:t>
                      </a:r>
                    </a:p>
                  </a:txBody>
                  <a:tcPr/>
                </a:tc>
                <a:tc>
                  <a:txBody>
                    <a:bodyPr/>
                    <a:lstStyle/>
                    <a:p>
                      <a:pPr algn="ctr"/>
                      <a:endParaRPr lang="en-GB" sz="1400" dirty="0"/>
                    </a:p>
                    <a:p>
                      <a:pPr algn="ctr"/>
                      <a:r>
                        <a:rPr lang="en-GB" sz="1400" dirty="0"/>
                        <a:t>3005</a:t>
                      </a:r>
                    </a:p>
                  </a:txBody>
                  <a:tcPr/>
                </a:tc>
                <a:extLst>
                  <a:ext uri="{0D108BD9-81ED-4DB2-BD59-A6C34878D82A}">
                    <a16:rowId xmlns:a16="http://schemas.microsoft.com/office/drawing/2014/main" val="10001"/>
                  </a:ext>
                </a:extLst>
              </a:tr>
              <a:tr h="342381">
                <a:tc>
                  <a:txBody>
                    <a:bodyPr/>
                    <a:lstStyle/>
                    <a:p>
                      <a:r>
                        <a:rPr lang="en-GB" sz="1400" dirty="0"/>
                        <a:t>Not in disease annotated group</a:t>
                      </a:r>
                    </a:p>
                  </a:txBody>
                  <a:tcPr/>
                </a:tc>
                <a:tc>
                  <a:txBody>
                    <a:bodyPr/>
                    <a:lstStyle/>
                    <a:p>
                      <a:pPr algn="ctr"/>
                      <a:endParaRPr lang="en-GB" sz="1400" dirty="0"/>
                    </a:p>
                    <a:p>
                      <a:pPr algn="ctr"/>
                      <a:r>
                        <a:rPr lang="en-GB" sz="1400" dirty="0"/>
                        <a:t>487</a:t>
                      </a:r>
                    </a:p>
                  </a:txBody>
                  <a:tcPr/>
                </a:tc>
                <a:tc>
                  <a:txBody>
                    <a:bodyPr/>
                    <a:lstStyle/>
                    <a:p>
                      <a:pPr algn="ctr"/>
                      <a:endParaRPr lang="en-GB" sz="1400" dirty="0"/>
                    </a:p>
                    <a:p>
                      <a:pPr algn="ctr"/>
                      <a:r>
                        <a:rPr lang="en-GB" sz="1400" dirty="0"/>
                        <a:t>10096</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925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0"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289" r="51805"/>
          <a:stretch/>
        </p:blipFill>
        <p:spPr>
          <a:xfrm>
            <a:off x="2135560" y="1210506"/>
            <a:ext cx="7920880" cy="5419284"/>
          </a:xfrm>
          <a:prstGeom prst="rect">
            <a:avLst/>
          </a:prstGeom>
        </p:spPr>
      </p:pic>
      <p:sp>
        <p:nvSpPr>
          <p:cNvPr id="5" name="Title 4"/>
          <p:cNvSpPr>
            <a:spLocks noGrp="1"/>
          </p:cNvSpPr>
          <p:nvPr>
            <p:ph type="title"/>
          </p:nvPr>
        </p:nvSpPr>
        <p:spPr>
          <a:xfrm>
            <a:off x="551384" y="228210"/>
            <a:ext cx="8229600" cy="1143000"/>
          </a:xfrm>
        </p:spPr>
        <p:txBody>
          <a:bodyPr>
            <a:normAutofit/>
          </a:bodyPr>
          <a:lstStyle/>
          <a:p>
            <a:r>
              <a:rPr lang="en-GB" dirty="0"/>
              <a:t>Standard Gene List Output</a:t>
            </a:r>
          </a:p>
        </p:txBody>
      </p:sp>
    </p:spTree>
    <p:extLst>
      <p:ext uri="{BB962C8B-B14F-4D97-AF65-F5344CB8AC3E}">
        <p14:creationId xmlns:p14="http://schemas.microsoft.com/office/powerpoint/2010/main" val="2471409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GB" dirty="0"/>
              <a:t>Fisher’s Exact test</a:t>
            </a:r>
          </a:p>
        </p:txBody>
      </p:sp>
      <p:graphicFrame>
        <p:nvGraphicFramePr>
          <p:cNvPr id="10" name="Content Placeholder 4"/>
          <p:cNvGraphicFramePr>
            <a:graphicFrameLocks/>
          </p:cNvGraphicFramePr>
          <p:nvPr>
            <p:extLst>
              <p:ext uri="{D42A27DB-BD31-4B8C-83A1-F6EECF244321}">
                <p14:modId xmlns:p14="http://schemas.microsoft.com/office/powerpoint/2010/main" val="415488905"/>
              </p:ext>
            </p:extLst>
          </p:nvPr>
        </p:nvGraphicFramePr>
        <p:xfrm>
          <a:off x="3614737" y="1105420"/>
          <a:ext cx="4824536" cy="2323581"/>
        </p:xfrm>
        <a:graphic>
          <a:graphicData uri="http://schemas.openxmlformats.org/drawingml/2006/table">
            <a:tbl>
              <a:tblPr firstRow="1" bandRow="1">
                <a:tableStyleId>{93296810-A885-4BE3-A3E7-6D5BEEA58F35}</a:tableStyleId>
              </a:tblPr>
              <a:tblGrid>
                <a:gridCol w="1201457">
                  <a:extLst>
                    <a:ext uri="{9D8B030D-6E8A-4147-A177-3AD203B41FA5}">
                      <a16:colId xmlns:a16="http://schemas.microsoft.com/office/drawing/2014/main" val="20000"/>
                    </a:ext>
                  </a:extLst>
                </a:gridCol>
                <a:gridCol w="1182747">
                  <a:extLst>
                    <a:ext uri="{9D8B030D-6E8A-4147-A177-3AD203B41FA5}">
                      <a16:colId xmlns:a16="http://schemas.microsoft.com/office/drawing/2014/main" val="20001"/>
                    </a:ext>
                  </a:extLst>
                </a:gridCol>
                <a:gridCol w="1220166">
                  <a:extLst>
                    <a:ext uri="{9D8B030D-6E8A-4147-A177-3AD203B41FA5}">
                      <a16:colId xmlns:a16="http://schemas.microsoft.com/office/drawing/2014/main" val="20002"/>
                    </a:ext>
                  </a:extLst>
                </a:gridCol>
                <a:gridCol w="1220166">
                  <a:extLst>
                    <a:ext uri="{9D8B030D-6E8A-4147-A177-3AD203B41FA5}">
                      <a16:colId xmlns:a16="http://schemas.microsoft.com/office/drawing/2014/main" val="20003"/>
                    </a:ext>
                  </a:extLst>
                </a:gridCol>
              </a:tblGrid>
              <a:tr h="201400">
                <a:tc>
                  <a:txBody>
                    <a:bodyPr/>
                    <a:lstStyle/>
                    <a:p>
                      <a:endParaRPr lang="en-GB" sz="1400" dirty="0"/>
                    </a:p>
                  </a:txBody>
                  <a:tcPr/>
                </a:tc>
                <a:tc>
                  <a:txBody>
                    <a:bodyPr/>
                    <a:lstStyle/>
                    <a:p>
                      <a:pPr algn="ctr"/>
                      <a:r>
                        <a:rPr lang="en-GB" sz="1400" dirty="0"/>
                        <a:t>Gene List</a:t>
                      </a:r>
                    </a:p>
                  </a:txBody>
                  <a:tcPr/>
                </a:tc>
                <a:tc>
                  <a:txBody>
                    <a:bodyPr/>
                    <a:lstStyle/>
                    <a:p>
                      <a:pPr algn="ctr"/>
                      <a:r>
                        <a:rPr lang="en-GB" sz="1400" dirty="0"/>
                        <a:t>Background</a:t>
                      </a:r>
                    </a:p>
                  </a:txBody>
                  <a:tcPr/>
                </a:tc>
                <a:tc>
                  <a:txBody>
                    <a:bodyPr/>
                    <a:lstStyle/>
                    <a:p>
                      <a:pPr algn="ctr"/>
                      <a:r>
                        <a:rPr lang="en-GB" sz="1400" dirty="0"/>
                        <a:t>Total</a:t>
                      </a:r>
                    </a:p>
                  </a:txBody>
                  <a:tcPr/>
                </a:tc>
                <a:extLst>
                  <a:ext uri="{0D108BD9-81ED-4DB2-BD59-A6C34878D82A}">
                    <a16:rowId xmlns:a16="http://schemas.microsoft.com/office/drawing/2014/main" val="10000"/>
                  </a:ext>
                </a:extLst>
              </a:tr>
              <a:tr h="342381">
                <a:tc>
                  <a:txBody>
                    <a:bodyPr/>
                    <a:lstStyle/>
                    <a:p>
                      <a:r>
                        <a:rPr lang="en-GB" sz="1400" dirty="0"/>
                        <a:t>In disease</a:t>
                      </a:r>
                      <a:r>
                        <a:rPr lang="en-GB" sz="1400" baseline="0" dirty="0"/>
                        <a:t> annotated group</a:t>
                      </a:r>
                      <a:endParaRPr lang="en-GB" sz="1400" dirty="0"/>
                    </a:p>
                  </a:txBody>
                  <a:tcPr/>
                </a:tc>
                <a:tc>
                  <a:txBody>
                    <a:bodyPr/>
                    <a:lstStyle/>
                    <a:p>
                      <a:pPr algn="ctr"/>
                      <a:r>
                        <a:rPr lang="en-GB" sz="1400" dirty="0"/>
                        <a:t>260</a:t>
                      </a:r>
                    </a:p>
                    <a:p>
                      <a:pPr algn="ctr"/>
                      <a:endParaRPr lang="en-GB" sz="1400" dirty="0"/>
                    </a:p>
                    <a:p>
                      <a:pPr algn="ctr"/>
                      <a:r>
                        <a:rPr lang="en-GB" sz="1400" dirty="0">
                          <a:solidFill>
                            <a:schemeClr val="tx2">
                              <a:lumMod val="60000"/>
                              <a:lumOff val="40000"/>
                            </a:schemeClr>
                          </a:solidFill>
                        </a:rPr>
                        <a:t>E = 176.1</a:t>
                      </a:r>
                    </a:p>
                  </a:txBody>
                  <a:tcPr/>
                </a:tc>
                <a:tc>
                  <a:txBody>
                    <a:bodyPr/>
                    <a:lstStyle/>
                    <a:p>
                      <a:pPr algn="ctr"/>
                      <a:r>
                        <a:rPr lang="en-GB" sz="1400" dirty="0"/>
                        <a:t>3005</a:t>
                      </a:r>
                    </a:p>
                    <a:p>
                      <a:pPr algn="ctr"/>
                      <a:endParaRPr lang="en-GB" sz="1400" dirty="0"/>
                    </a:p>
                    <a:p>
                      <a:pPr algn="ctr"/>
                      <a:r>
                        <a:rPr lang="en-GB" sz="1400" dirty="0">
                          <a:solidFill>
                            <a:schemeClr val="tx2">
                              <a:lumMod val="60000"/>
                              <a:lumOff val="40000"/>
                            </a:schemeClr>
                          </a:solidFill>
                        </a:rPr>
                        <a:t>E</a:t>
                      </a:r>
                      <a:r>
                        <a:rPr lang="en-GB" sz="1400" baseline="0" dirty="0">
                          <a:solidFill>
                            <a:schemeClr val="tx2">
                              <a:lumMod val="60000"/>
                              <a:lumOff val="40000"/>
                            </a:schemeClr>
                          </a:solidFill>
                        </a:rPr>
                        <a:t> = 3088.8</a:t>
                      </a:r>
                      <a:endParaRPr lang="en-GB" sz="1400" dirty="0">
                        <a:solidFill>
                          <a:schemeClr val="tx2">
                            <a:lumMod val="60000"/>
                            <a:lumOff val="40000"/>
                          </a:schemeClr>
                        </a:solidFill>
                      </a:endParaRPr>
                    </a:p>
                  </a:txBody>
                  <a:tcPr/>
                </a:tc>
                <a:tc>
                  <a:txBody>
                    <a:bodyPr/>
                    <a:lstStyle/>
                    <a:p>
                      <a:pPr algn="ctr"/>
                      <a:endParaRPr lang="en-GB" sz="1400" dirty="0">
                        <a:solidFill>
                          <a:schemeClr val="bg1">
                            <a:lumMod val="50000"/>
                          </a:schemeClr>
                        </a:solidFill>
                      </a:endParaRPr>
                    </a:p>
                    <a:p>
                      <a:pPr algn="ctr"/>
                      <a:r>
                        <a:rPr lang="en-GB" sz="1400" dirty="0">
                          <a:solidFill>
                            <a:schemeClr val="bg1">
                              <a:lumMod val="50000"/>
                            </a:schemeClr>
                          </a:solidFill>
                        </a:rPr>
                        <a:t>3265</a:t>
                      </a:r>
                    </a:p>
                  </a:txBody>
                  <a:tcPr/>
                </a:tc>
                <a:extLst>
                  <a:ext uri="{0D108BD9-81ED-4DB2-BD59-A6C34878D82A}">
                    <a16:rowId xmlns:a16="http://schemas.microsoft.com/office/drawing/2014/main" val="10001"/>
                  </a:ext>
                </a:extLst>
              </a:tr>
              <a:tr h="342381">
                <a:tc>
                  <a:txBody>
                    <a:bodyPr/>
                    <a:lstStyle/>
                    <a:p>
                      <a:r>
                        <a:rPr lang="en-GB" sz="1400" dirty="0"/>
                        <a:t>Not in disease annotated group</a:t>
                      </a:r>
                    </a:p>
                  </a:txBody>
                  <a:tcPr/>
                </a:tc>
                <a:tc>
                  <a:txBody>
                    <a:bodyPr/>
                    <a:lstStyle/>
                    <a:p>
                      <a:pPr algn="ctr"/>
                      <a:r>
                        <a:rPr lang="en-GB" sz="1400" dirty="0"/>
                        <a:t>487</a:t>
                      </a:r>
                    </a:p>
                    <a:p>
                      <a:pPr algn="ctr"/>
                      <a:endParaRPr lang="en-GB" sz="1400" dirty="0"/>
                    </a:p>
                    <a:p>
                      <a:pPr algn="ctr"/>
                      <a:r>
                        <a:rPr lang="en-GB" sz="1400" dirty="0">
                          <a:solidFill>
                            <a:schemeClr val="tx2">
                              <a:lumMod val="60000"/>
                              <a:lumOff val="40000"/>
                            </a:schemeClr>
                          </a:solidFill>
                        </a:rPr>
                        <a:t>E = 570.9</a:t>
                      </a:r>
                    </a:p>
                  </a:txBody>
                  <a:tcPr/>
                </a:tc>
                <a:tc>
                  <a:txBody>
                    <a:bodyPr/>
                    <a:lstStyle/>
                    <a:p>
                      <a:pPr algn="ctr"/>
                      <a:r>
                        <a:rPr lang="en-GB" sz="1400" dirty="0"/>
                        <a:t>10096</a:t>
                      </a:r>
                    </a:p>
                    <a:p>
                      <a:pPr algn="ctr"/>
                      <a:endParaRPr lang="en-GB" sz="1400" dirty="0"/>
                    </a:p>
                    <a:p>
                      <a:pPr algn="ctr"/>
                      <a:r>
                        <a:rPr lang="en-GB" sz="1400" dirty="0">
                          <a:solidFill>
                            <a:schemeClr val="tx2">
                              <a:lumMod val="60000"/>
                              <a:lumOff val="40000"/>
                            </a:schemeClr>
                          </a:solidFill>
                        </a:rPr>
                        <a:t>E = 10012.1</a:t>
                      </a:r>
                    </a:p>
                  </a:txBody>
                  <a:tcPr/>
                </a:tc>
                <a:tc>
                  <a:txBody>
                    <a:bodyPr/>
                    <a:lstStyle/>
                    <a:p>
                      <a:pPr algn="ctr"/>
                      <a:endParaRPr lang="en-GB" sz="1400" dirty="0">
                        <a:solidFill>
                          <a:schemeClr val="bg1">
                            <a:lumMod val="50000"/>
                          </a:schemeClr>
                        </a:solidFill>
                      </a:endParaRPr>
                    </a:p>
                    <a:p>
                      <a:pPr algn="ctr"/>
                      <a:r>
                        <a:rPr lang="en-GB" sz="1400" dirty="0">
                          <a:solidFill>
                            <a:schemeClr val="bg1">
                              <a:lumMod val="50000"/>
                            </a:schemeClr>
                          </a:solidFill>
                        </a:rPr>
                        <a:t>10583</a:t>
                      </a:r>
                    </a:p>
                  </a:txBody>
                  <a:tcPr/>
                </a:tc>
                <a:extLst>
                  <a:ext uri="{0D108BD9-81ED-4DB2-BD59-A6C34878D82A}">
                    <a16:rowId xmlns:a16="http://schemas.microsoft.com/office/drawing/2014/main" val="10002"/>
                  </a:ext>
                </a:extLst>
              </a:tr>
              <a:tr h="342381">
                <a:tc>
                  <a:txBody>
                    <a:bodyPr/>
                    <a:lstStyle/>
                    <a:p>
                      <a:r>
                        <a:rPr lang="en-GB" sz="1400" dirty="0">
                          <a:solidFill>
                            <a:schemeClr val="bg1">
                              <a:lumMod val="50000"/>
                            </a:schemeClr>
                          </a:solidFill>
                        </a:rPr>
                        <a:t>Total</a:t>
                      </a:r>
                    </a:p>
                  </a:txBody>
                  <a:tcPr/>
                </a:tc>
                <a:tc>
                  <a:txBody>
                    <a:bodyPr/>
                    <a:lstStyle/>
                    <a:p>
                      <a:pPr algn="ctr"/>
                      <a:r>
                        <a:rPr lang="en-GB" sz="1400" dirty="0">
                          <a:solidFill>
                            <a:schemeClr val="bg1">
                              <a:lumMod val="50000"/>
                            </a:schemeClr>
                          </a:solidFill>
                        </a:rPr>
                        <a:t>747</a:t>
                      </a:r>
                    </a:p>
                  </a:txBody>
                  <a:tcPr/>
                </a:tc>
                <a:tc>
                  <a:txBody>
                    <a:bodyPr/>
                    <a:lstStyle/>
                    <a:p>
                      <a:pPr algn="ctr"/>
                      <a:r>
                        <a:rPr lang="en-GB" sz="1400" dirty="0">
                          <a:solidFill>
                            <a:schemeClr val="bg1">
                              <a:lumMod val="50000"/>
                            </a:schemeClr>
                          </a:solidFill>
                        </a:rPr>
                        <a:t>13101</a:t>
                      </a:r>
                    </a:p>
                  </a:txBody>
                  <a:tcPr/>
                </a:tc>
                <a:tc>
                  <a:txBody>
                    <a:bodyPr/>
                    <a:lstStyle/>
                    <a:p>
                      <a:pPr algn="ctr"/>
                      <a:r>
                        <a:rPr lang="en-GB" sz="1400" dirty="0">
                          <a:solidFill>
                            <a:schemeClr val="bg1">
                              <a:lumMod val="50000"/>
                            </a:schemeClr>
                          </a:solidFill>
                        </a:rPr>
                        <a:t>13848</a:t>
                      </a:r>
                    </a:p>
                  </a:txBody>
                  <a:tcPr/>
                </a:tc>
                <a:extLst>
                  <a:ext uri="{0D108BD9-81ED-4DB2-BD59-A6C34878D82A}">
                    <a16:rowId xmlns:a16="http://schemas.microsoft.com/office/drawing/2014/main" val="10003"/>
                  </a:ext>
                </a:extLst>
              </a:tr>
            </a:tbl>
          </a:graphicData>
        </a:graphic>
      </p:graphicFrame>
      <p:grpSp>
        <p:nvGrpSpPr>
          <p:cNvPr id="15" name="Group 14"/>
          <p:cNvGrpSpPr/>
          <p:nvPr/>
        </p:nvGrpSpPr>
        <p:grpSpPr>
          <a:xfrm>
            <a:off x="3431704" y="3861048"/>
            <a:ext cx="5073550" cy="2025516"/>
            <a:chOff x="1979712" y="3573016"/>
            <a:chExt cx="5073550" cy="2025516"/>
          </a:xfrm>
        </p:grpSpPr>
        <p:pic>
          <p:nvPicPr>
            <p:cNvPr id="6" name="Picture 5"/>
            <p:cNvPicPr>
              <a:picLocks noChangeAspect="1"/>
            </p:cNvPicPr>
            <p:nvPr/>
          </p:nvPicPr>
          <p:blipFill>
            <a:blip r:embed="rId2"/>
            <a:stretch>
              <a:fillRect/>
            </a:stretch>
          </p:blipFill>
          <p:spPr>
            <a:xfrm>
              <a:off x="2090737" y="3573016"/>
              <a:ext cx="4962525" cy="1914525"/>
            </a:xfrm>
            <a:prstGeom prst="rect">
              <a:avLst/>
            </a:prstGeom>
          </p:spPr>
        </p:pic>
        <p:sp>
          <p:nvSpPr>
            <p:cNvPr id="11" name="Oval 10"/>
            <p:cNvSpPr/>
            <p:nvPr/>
          </p:nvSpPr>
          <p:spPr>
            <a:xfrm>
              <a:off x="1979712" y="4365104"/>
              <a:ext cx="187220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14" name="Group 13"/>
            <p:cNvGrpSpPr/>
            <p:nvPr/>
          </p:nvGrpSpPr>
          <p:grpSpPr>
            <a:xfrm>
              <a:off x="2195736" y="5229200"/>
              <a:ext cx="3744415" cy="369332"/>
              <a:chOff x="2195736" y="5229200"/>
              <a:chExt cx="3744415" cy="369332"/>
            </a:xfrm>
          </p:grpSpPr>
          <p:sp>
            <p:nvSpPr>
              <p:cNvPr id="12" name="Oval 11"/>
              <p:cNvSpPr/>
              <p:nvPr/>
            </p:nvSpPr>
            <p:spPr>
              <a:xfrm>
                <a:off x="2195736" y="5229200"/>
                <a:ext cx="864096" cy="2583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Box 12"/>
              <p:cNvSpPr txBox="1"/>
              <p:nvPr/>
            </p:nvSpPr>
            <p:spPr>
              <a:xfrm>
                <a:off x="3203847" y="5229200"/>
                <a:ext cx="2736304" cy="369332"/>
              </a:xfrm>
              <a:prstGeom prst="rect">
                <a:avLst/>
              </a:prstGeom>
              <a:noFill/>
            </p:spPr>
            <p:txBody>
              <a:bodyPr wrap="square" rtlCol="0">
                <a:spAutoFit/>
              </a:bodyPr>
              <a:lstStyle/>
              <a:p>
                <a:r>
                  <a:rPr lang="en-GB" dirty="0"/>
                  <a:t>(260/487) / (3005/10096)</a:t>
                </a:r>
              </a:p>
            </p:txBody>
          </p:sp>
        </p:grpSp>
      </p:grpSp>
    </p:spTree>
    <p:extLst>
      <p:ext uri="{BB962C8B-B14F-4D97-AF65-F5344CB8AC3E}">
        <p14:creationId xmlns:p14="http://schemas.microsoft.com/office/powerpoint/2010/main" val="20236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Categorical tests are influenced by where you set the </a:t>
            </a:r>
            <a:r>
              <a:rPr lang="en-GB" sz="3600" dirty="0" err="1"/>
              <a:t>cutoff</a:t>
            </a:r>
            <a:r>
              <a:rPr lang="en-GB" sz="3600" dirty="0"/>
              <a:t> for “interesting” genes </a:t>
            </a:r>
          </a:p>
        </p:txBody>
      </p:sp>
      <p:sp>
        <p:nvSpPr>
          <p:cNvPr id="36" name="Content Placeholder 35"/>
          <p:cNvSpPr>
            <a:spLocks noGrp="1"/>
          </p:cNvSpPr>
          <p:nvPr>
            <p:ph idx="1"/>
          </p:nvPr>
        </p:nvSpPr>
        <p:spPr>
          <a:xfrm>
            <a:off x="6168008" y="1600201"/>
            <a:ext cx="4042792" cy="4525963"/>
          </a:xfrm>
        </p:spPr>
        <p:txBody>
          <a:bodyPr/>
          <a:lstStyle/>
          <a:p>
            <a:r>
              <a:rPr lang="en-GB" dirty="0"/>
              <a:t>Function X</a:t>
            </a:r>
          </a:p>
          <a:p>
            <a:pPr lvl="1"/>
            <a:r>
              <a:rPr lang="en-GB" dirty="0"/>
              <a:t>3 hits out of 32 in ‘interesting’ list</a:t>
            </a:r>
          </a:p>
          <a:p>
            <a:pPr lvl="1"/>
            <a:r>
              <a:rPr lang="en-GB" dirty="0"/>
              <a:t>Not significant (p=0.07)</a:t>
            </a:r>
          </a:p>
        </p:txBody>
      </p:sp>
      <p:sp>
        <p:nvSpPr>
          <p:cNvPr id="4" name="Rectangle 3"/>
          <p:cNvSpPr/>
          <p:nvPr/>
        </p:nvSpPr>
        <p:spPr>
          <a:xfrm>
            <a:off x="1847528" y="177281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a:t>
            </a:r>
          </a:p>
        </p:txBody>
      </p:sp>
      <p:sp>
        <p:nvSpPr>
          <p:cNvPr id="5" name="Rectangle 4"/>
          <p:cNvSpPr/>
          <p:nvPr/>
        </p:nvSpPr>
        <p:spPr>
          <a:xfrm>
            <a:off x="1847528" y="206084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a:t>
            </a:r>
          </a:p>
        </p:txBody>
      </p:sp>
      <p:sp>
        <p:nvSpPr>
          <p:cNvPr id="6" name="Rectangle 5"/>
          <p:cNvSpPr/>
          <p:nvPr/>
        </p:nvSpPr>
        <p:spPr>
          <a:xfrm>
            <a:off x="1847528" y="234888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a:t>
            </a:r>
          </a:p>
        </p:txBody>
      </p:sp>
      <p:sp>
        <p:nvSpPr>
          <p:cNvPr id="7" name="Rectangle 6"/>
          <p:cNvSpPr/>
          <p:nvPr/>
        </p:nvSpPr>
        <p:spPr>
          <a:xfrm>
            <a:off x="1847528" y="2636912"/>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Hit4</a:t>
            </a:r>
          </a:p>
        </p:txBody>
      </p:sp>
      <p:sp>
        <p:nvSpPr>
          <p:cNvPr id="8" name="Rectangle 7"/>
          <p:cNvSpPr/>
          <p:nvPr/>
        </p:nvSpPr>
        <p:spPr>
          <a:xfrm>
            <a:off x="1847528" y="2924944"/>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Hit5</a:t>
            </a:r>
          </a:p>
        </p:txBody>
      </p:sp>
      <p:sp>
        <p:nvSpPr>
          <p:cNvPr id="9" name="Rectangle 8"/>
          <p:cNvSpPr/>
          <p:nvPr/>
        </p:nvSpPr>
        <p:spPr>
          <a:xfrm>
            <a:off x="1847528" y="321297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Hit6</a:t>
            </a:r>
          </a:p>
        </p:txBody>
      </p:sp>
      <p:sp>
        <p:nvSpPr>
          <p:cNvPr id="10" name="Rectangle 9"/>
          <p:cNvSpPr/>
          <p:nvPr/>
        </p:nvSpPr>
        <p:spPr>
          <a:xfrm>
            <a:off x="1847528" y="350100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Hit7</a:t>
            </a:r>
          </a:p>
        </p:txBody>
      </p:sp>
      <p:sp>
        <p:nvSpPr>
          <p:cNvPr id="11" name="Rectangle 10"/>
          <p:cNvSpPr/>
          <p:nvPr/>
        </p:nvSpPr>
        <p:spPr>
          <a:xfrm>
            <a:off x="1847528" y="378904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Hit8</a:t>
            </a:r>
          </a:p>
        </p:txBody>
      </p:sp>
      <p:sp>
        <p:nvSpPr>
          <p:cNvPr id="12" name="Rectangle 11"/>
          <p:cNvSpPr/>
          <p:nvPr/>
        </p:nvSpPr>
        <p:spPr>
          <a:xfrm>
            <a:off x="1847528" y="410350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Hit9</a:t>
            </a:r>
          </a:p>
        </p:txBody>
      </p:sp>
      <p:sp>
        <p:nvSpPr>
          <p:cNvPr id="13" name="Rectangle 12"/>
          <p:cNvSpPr/>
          <p:nvPr/>
        </p:nvSpPr>
        <p:spPr>
          <a:xfrm>
            <a:off x="1847528" y="439153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Hit10</a:t>
            </a:r>
          </a:p>
        </p:txBody>
      </p:sp>
      <p:sp>
        <p:nvSpPr>
          <p:cNvPr id="14" name="Rectangle 13"/>
          <p:cNvSpPr/>
          <p:nvPr/>
        </p:nvSpPr>
        <p:spPr>
          <a:xfrm>
            <a:off x="1847528" y="467956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Hit11</a:t>
            </a:r>
          </a:p>
        </p:txBody>
      </p:sp>
      <p:sp>
        <p:nvSpPr>
          <p:cNvPr id="15" name="Rectangle 14"/>
          <p:cNvSpPr/>
          <p:nvPr/>
        </p:nvSpPr>
        <p:spPr>
          <a:xfrm>
            <a:off x="1847528" y="4967599"/>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Hit12</a:t>
            </a:r>
          </a:p>
        </p:txBody>
      </p:sp>
      <p:sp>
        <p:nvSpPr>
          <p:cNvPr id="16" name="Rectangle 15"/>
          <p:cNvSpPr/>
          <p:nvPr/>
        </p:nvSpPr>
        <p:spPr>
          <a:xfrm>
            <a:off x="1847528" y="5255631"/>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Hit13</a:t>
            </a:r>
          </a:p>
        </p:txBody>
      </p:sp>
      <p:sp>
        <p:nvSpPr>
          <p:cNvPr id="17" name="Rectangle 16"/>
          <p:cNvSpPr/>
          <p:nvPr/>
        </p:nvSpPr>
        <p:spPr>
          <a:xfrm>
            <a:off x="1847528" y="554366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Hit14</a:t>
            </a:r>
          </a:p>
        </p:txBody>
      </p:sp>
      <p:sp>
        <p:nvSpPr>
          <p:cNvPr id="18" name="Rectangle 17"/>
          <p:cNvSpPr/>
          <p:nvPr/>
        </p:nvSpPr>
        <p:spPr>
          <a:xfrm>
            <a:off x="1847528" y="583169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Hit15</a:t>
            </a:r>
          </a:p>
        </p:txBody>
      </p:sp>
      <p:sp>
        <p:nvSpPr>
          <p:cNvPr id="19" name="Rectangle 18"/>
          <p:cNvSpPr/>
          <p:nvPr/>
        </p:nvSpPr>
        <p:spPr>
          <a:xfrm>
            <a:off x="1847528" y="611972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Hit16</a:t>
            </a:r>
          </a:p>
        </p:txBody>
      </p:sp>
      <p:sp>
        <p:nvSpPr>
          <p:cNvPr id="20" name="Rectangle 19"/>
          <p:cNvSpPr/>
          <p:nvPr/>
        </p:nvSpPr>
        <p:spPr>
          <a:xfrm>
            <a:off x="3935760" y="177281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Hit17</a:t>
            </a:r>
          </a:p>
        </p:txBody>
      </p:sp>
      <p:sp>
        <p:nvSpPr>
          <p:cNvPr id="21" name="Rectangle 20"/>
          <p:cNvSpPr/>
          <p:nvPr/>
        </p:nvSpPr>
        <p:spPr>
          <a:xfrm>
            <a:off x="3935760" y="206084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Hit18</a:t>
            </a:r>
          </a:p>
        </p:txBody>
      </p:sp>
      <p:sp>
        <p:nvSpPr>
          <p:cNvPr id="22" name="Rectangle 21"/>
          <p:cNvSpPr/>
          <p:nvPr/>
        </p:nvSpPr>
        <p:spPr>
          <a:xfrm>
            <a:off x="3935760" y="234888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Hit19</a:t>
            </a:r>
          </a:p>
        </p:txBody>
      </p:sp>
      <p:sp>
        <p:nvSpPr>
          <p:cNvPr id="23" name="Rectangle 22"/>
          <p:cNvSpPr/>
          <p:nvPr/>
        </p:nvSpPr>
        <p:spPr>
          <a:xfrm>
            <a:off x="3935760" y="2636912"/>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Hit20</a:t>
            </a:r>
          </a:p>
        </p:txBody>
      </p:sp>
      <p:sp>
        <p:nvSpPr>
          <p:cNvPr id="24" name="Rectangle 23"/>
          <p:cNvSpPr/>
          <p:nvPr/>
        </p:nvSpPr>
        <p:spPr>
          <a:xfrm>
            <a:off x="3935760" y="2924944"/>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Hit21</a:t>
            </a:r>
          </a:p>
        </p:txBody>
      </p:sp>
      <p:sp>
        <p:nvSpPr>
          <p:cNvPr id="25" name="Rectangle 24"/>
          <p:cNvSpPr/>
          <p:nvPr/>
        </p:nvSpPr>
        <p:spPr>
          <a:xfrm>
            <a:off x="3935760" y="321297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Hit22</a:t>
            </a:r>
          </a:p>
        </p:txBody>
      </p:sp>
      <p:sp>
        <p:nvSpPr>
          <p:cNvPr id="26" name="Rectangle 25"/>
          <p:cNvSpPr/>
          <p:nvPr/>
        </p:nvSpPr>
        <p:spPr>
          <a:xfrm>
            <a:off x="3935760" y="350100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Hit23</a:t>
            </a:r>
          </a:p>
        </p:txBody>
      </p:sp>
      <p:sp>
        <p:nvSpPr>
          <p:cNvPr id="27" name="Rectangle 26"/>
          <p:cNvSpPr/>
          <p:nvPr/>
        </p:nvSpPr>
        <p:spPr>
          <a:xfrm>
            <a:off x="3935760" y="378904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Hit24</a:t>
            </a:r>
          </a:p>
        </p:txBody>
      </p:sp>
      <p:sp>
        <p:nvSpPr>
          <p:cNvPr id="28" name="Rectangle 27"/>
          <p:cNvSpPr/>
          <p:nvPr/>
        </p:nvSpPr>
        <p:spPr>
          <a:xfrm>
            <a:off x="3935760" y="410350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Hit25</a:t>
            </a:r>
          </a:p>
        </p:txBody>
      </p:sp>
      <p:sp>
        <p:nvSpPr>
          <p:cNvPr id="29" name="Rectangle 28"/>
          <p:cNvSpPr/>
          <p:nvPr/>
        </p:nvSpPr>
        <p:spPr>
          <a:xfrm>
            <a:off x="3935760" y="439153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Hit26</a:t>
            </a:r>
          </a:p>
        </p:txBody>
      </p:sp>
      <p:sp>
        <p:nvSpPr>
          <p:cNvPr id="30" name="Rectangle 29"/>
          <p:cNvSpPr/>
          <p:nvPr/>
        </p:nvSpPr>
        <p:spPr>
          <a:xfrm>
            <a:off x="3935760" y="467956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Hit27</a:t>
            </a:r>
          </a:p>
        </p:txBody>
      </p:sp>
      <p:sp>
        <p:nvSpPr>
          <p:cNvPr id="31" name="Rectangle 30"/>
          <p:cNvSpPr/>
          <p:nvPr/>
        </p:nvSpPr>
        <p:spPr>
          <a:xfrm>
            <a:off x="3935760" y="4967599"/>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Hit28</a:t>
            </a:r>
          </a:p>
        </p:txBody>
      </p:sp>
      <p:sp>
        <p:nvSpPr>
          <p:cNvPr id="32" name="Rectangle 31"/>
          <p:cNvSpPr/>
          <p:nvPr/>
        </p:nvSpPr>
        <p:spPr>
          <a:xfrm>
            <a:off x="3935760" y="5255631"/>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Hit29</a:t>
            </a:r>
          </a:p>
        </p:txBody>
      </p:sp>
      <p:sp>
        <p:nvSpPr>
          <p:cNvPr id="33" name="Rectangle 32"/>
          <p:cNvSpPr/>
          <p:nvPr/>
        </p:nvSpPr>
        <p:spPr>
          <a:xfrm>
            <a:off x="3935760" y="554366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Hit30</a:t>
            </a:r>
          </a:p>
        </p:txBody>
      </p:sp>
      <p:sp>
        <p:nvSpPr>
          <p:cNvPr id="34" name="Rectangle 33"/>
          <p:cNvSpPr/>
          <p:nvPr/>
        </p:nvSpPr>
        <p:spPr>
          <a:xfrm>
            <a:off x="3935760" y="583169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Hit31</a:t>
            </a:r>
          </a:p>
        </p:txBody>
      </p:sp>
      <p:sp>
        <p:nvSpPr>
          <p:cNvPr id="35" name="Rectangle 34"/>
          <p:cNvSpPr/>
          <p:nvPr/>
        </p:nvSpPr>
        <p:spPr>
          <a:xfrm>
            <a:off x="3935760" y="611972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Hit32</a:t>
            </a:r>
          </a:p>
        </p:txBody>
      </p:sp>
    </p:spTree>
    <p:extLst>
      <p:ext uri="{BB962C8B-B14F-4D97-AF65-F5344CB8AC3E}">
        <p14:creationId xmlns:p14="http://schemas.microsoft.com/office/powerpoint/2010/main" val="399471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Categorical tests are influenced by where you set the </a:t>
            </a:r>
            <a:r>
              <a:rPr lang="en-GB" sz="3600" dirty="0" err="1"/>
              <a:t>cutoff</a:t>
            </a:r>
            <a:r>
              <a:rPr lang="en-GB" sz="3600" dirty="0"/>
              <a:t> for “interesting” genes </a:t>
            </a:r>
          </a:p>
        </p:txBody>
      </p:sp>
      <p:sp>
        <p:nvSpPr>
          <p:cNvPr id="36" name="Content Placeholder 35"/>
          <p:cNvSpPr>
            <a:spLocks noGrp="1"/>
          </p:cNvSpPr>
          <p:nvPr>
            <p:ph idx="1"/>
          </p:nvPr>
        </p:nvSpPr>
        <p:spPr>
          <a:xfrm>
            <a:off x="6168008" y="1600201"/>
            <a:ext cx="4042792" cy="4525963"/>
          </a:xfrm>
        </p:spPr>
        <p:txBody>
          <a:bodyPr/>
          <a:lstStyle/>
          <a:p>
            <a:r>
              <a:rPr lang="en-GB" dirty="0"/>
              <a:t>Function X</a:t>
            </a:r>
          </a:p>
          <a:p>
            <a:pPr lvl="1"/>
            <a:r>
              <a:rPr lang="en-GB" dirty="0"/>
              <a:t>3 hits out of 7 in ‘interesting’ list</a:t>
            </a:r>
          </a:p>
          <a:p>
            <a:pPr lvl="1"/>
            <a:r>
              <a:rPr lang="en-GB" dirty="0"/>
              <a:t>Significant (p=0.02)</a:t>
            </a:r>
          </a:p>
        </p:txBody>
      </p:sp>
      <p:sp>
        <p:nvSpPr>
          <p:cNvPr id="4" name="Rectangle 3"/>
          <p:cNvSpPr/>
          <p:nvPr/>
        </p:nvSpPr>
        <p:spPr>
          <a:xfrm>
            <a:off x="1847528" y="1772816"/>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a:t>
            </a:r>
          </a:p>
        </p:txBody>
      </p:sp>
      <p:sp>
        <p:nvSpPr>
          <p:cNvPr id="5" name="Rectangle 4"/>
          <p:cNvSpPr/>
          <p:nvPr/>
        </p:nvSpPr>
        <p:spPr>
          <a:xfrm>
            <a:off x="1847528" y="206084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a:t>
            </a:r>
          </a:p>
        </p:txBody>
      </p:sp>
      <p:sp>
        <p:nvSpPr>
          <p:cNvPr id="6" name="Rectangle 5"/>
          <p:cNvSpPr/>
          <p:nvPr/>
        </p:nvSpPr>
        <p:spPr>
          <a:xfrm>
            <a:off x="1847528" y="2348880"/>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a:t>
            </a:r>
          </a:p>
        </p:txBody>
      </p:sp>
      <p:sp>
        <p:nvSpPr>
          <p:cNvPr id="7" name="Rectangle 6"/>
          <p:cNvSpPr/>
          <p:nvPr/>
        </p:nvSpPr>
        <p:spPr>
          <a:xfrm>
            <a:off x="1847528" y="2636912"/>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Hit4</a:t>
            </a:r>
          </a:p>
        </p:txBody>
      </p:sp>
      <p:sp>
        <p:nvSpPr>
          <p:cNvPr id="8" name="Rectangle 7"/>
          <p:cNvSpPr/>
          <p:nvPr/>
        </p:nvSpPr>
        <p:spPr>
          <a:xfrm>
            <a:off x="1847528" y="2924944"/>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Hit5</a:t>
            </a:r>
          </a:p>
        </p:txBody>
      </p:sp>
      <p:sp>
        <p:nvSpPr>
          <p:cNvPr id="9" name="Rectangle 8"/>
          <p:cNvSpPr/>
          <p:nvPr/>
        </p:nvSpPr>
        <p:spPr>
          <a:xfrm>
            <a:off x="1847528" y="321297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Hit6</a:t>
            </a:r>
          </a:p>
        </p:txBody>
      </p:sp>
      <p:sp>
        <p:nvSpPr>
          <p:cNvPr id="10" name="Rectangle 9"/>
          <p:cNvSpPr/>
          <p:nvPr/>
        </p:nvSpPr>
        <p:spPr>
          <a:xfrm>
            <a:off x="1847528" y="3501008"/>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Hit7</a:t>
            </a:r>
          </a:p>
        </p:txBody>
      </p:sp>
      <p:sp>
        <p:nvSpPr>
          <p:cNvPr id="11" name="Rectangle 10"/>
          <p:cNvSpPr/>
          <p:nvPr/>
        </p:nvSpPr>
        <p:spPr>
          <a:xfrm>
            <a:off x="1847528" y="3789040"/>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Hit8</a:t>
            </a:r>
          </a:p>
        </p:txBody>
      </p:sp>
      <p:sp>
        <p:nvSpPr>
          <p:cNvPr id="12" name="Rectangle 11"/>
          <p:cNvSpPr/>
          <p:nvPr/>
        </p:nvSpPr>
        <p:spPr>
          <a:xfrm>
            <a:off x="1847528" y="4103503"/>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Hit9</a:t>
            </a:r>
          </a:p>
        </p:txBody>
      </p:sp>
      <p:sp>
        <p:nvSpPr>
          <p:cNvPr id="13" name="Rectangle 12"/>
          <p:cNvSpPr/>
          <p:nvPr/>
        </p:nvSpPr>
        <p:spPr>
          <a:xfrm>
            <a:off x="1847528" y="4391535"/>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Hit10</a:t>
            </a:r>
          </a:p>
        </p:txBody>
      </p:sp>
      <p:sp>
        <p:nvSpPr>
          <p:cNvPr id="14" name="Rectangle 13"/>
          <p:cNvSpPr/>
          <p:nvPr/>
        </p:nvSpPr>
        <p:spPr>
          <a:xfrm>
            <a:off x="1847528" y="4679567"/>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Hit11</a:t>
            </a:r>
          </a:p>
        </p:txBody>
      </p:sp>
      <p:sp>
        <p:nvSpPr>
          <p:cNvPr id="15" name="Rectangle 14"/>
          <p:cNvSpPr/>
          <p:nvPr/>
        </p:nvSpPr>
        <p:spPr>
          <a:xfrm>
            <a:off x="1847528" y="4967599"/>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Hit12</a:t>
            </a:r>
          </a:p>
        </p:txBody>
      </p:sp>
      <p:sp>
        <p:nvSpPr>
          <p:cNvPr id="16" name="Rectangle 15"/>
          <p:cNvSpPr/>
          <p:nvPr/>
        </p:nvSpPr>
        <p:spPr>
          <a:xfrm>
            <a:off x="1847528" y="5255631"/>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Hit13</a:t>
            </a:r>
          </a:p>
        </p:txBody>
      </p:sp>
      <p:sp>
        <p:nvSpPr>
          <p:cNvPr id="17" name="Rectangle 16"/>
          <p:cNvSpPr/>
          <p:nvPr/>
        </p:nvSpPr>
        <p:spPr>
          <a:xfrm>
            <a:off x="1847528" y="5543663"/>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Hit14</a:t>
            </a:r>
          </a:p>
        </p:txBody>
      </p:sp>
      <p:sp>
        <p:nvSpPr>
          <p:cNvPr id="18" name="Rectangle 17"/>
          <p:cNvSpPr/>
          <p:nvPr/>
        </p:nvSpPr>
        <p:spPr>
          <a:xfrm>
            <a:off x="1847528" y="5831695"/>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Hit15</a:t>
            </a:r>
          </a:p>
        </p:txBody>
      </p:sp>
      <p:sp>
        <p:nvSpPr>
          <p:cNvPr id="19" name="Rectangle 18"/>
          <p:cNvSpPr/>
          <p:nvPr/>
        </p:nvSpPr>
        <p:spPr>
          <a:xfrm>
            <a:off x="1847528" y="6119727"/>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Hit16</a:t>
            </a:r>
          </a:p>
        </p:txBody>
      </p:sp>
      <p:sp>
        <p:nvSpPr>
          <p:cNvPr id="20" name="Rectangle 19"/>
          <p:cNvSpPr/>
          <p:nvPr/>
        </p:nvSpPr>
        <p:spPr>
          <a:xfrm>
            <a:off x="3935760" y="1772816"/>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Hit17</a:t>
            </a:r>
          </a:p>
        </p:txBody>
      </p:sp>
      <p:sp>
        <p:nvSpPr>
          <p:cNvPr id="21" name="Rectangle 20"/>
          <p:cNvSpPr/>
          <p:nvPr/>
        </p:nvSpPr>
        <p:spPr>
          <a:xfrm>
            <a:off x="3935760" y="2060848"/>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Hit18</a:t>
            </a:r>
          </a:p>
        </p:txBody>
      </p:sp>
      <p:sp>
        <p:nvSpPr>
          <p:cNvPr id="22" name="Rectangle 21"/>
          <p:cNvSpPr/>
          <p:nvPr/>
        </p:nvSpPr>
        <p:spPr>
          <a:xfrm>
            <a:off x="3935760" y="2348880"/>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Hit19</a:t>
            </a:r>
          </a:p>
        </p:txBody>
      </p:sp>
      <p:sp>
        <p:nvSpPr>
          <p:cNvPr id="23" name="Rectangle 22"/>
          <p:cNvSpPr/>
          <p:nvPr/>
        </p:nvSpPr>
        <p:spPr>
          <a:xfrm>
            <a:off x="3935760" y="2636912"/>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Hit20</a:t>
            </a:r>
          </a:p>
        </p:txBody>
      </p:sp>
      <p:sp>
        <p:nvSpPr>
          <p:cNvPr id="24" name="Rectangle 23"/>
          <p:cNvSpPr/>
          <p:nvPr/>
        </p:nvSpPr>
        <p:spPr>
          <a:xfrm>
            <a:off x="3935760" y="2924944"/>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Hit21</a:t>
            </a:r>
          </a:p>
        </p:txBody>
      </p:sp>
      <p:sp>
        <p:nvSpPr>
          <p:cNvPr id="25" name="Rectangle 24"/>
          <p:cNvSpPr/>
          <p:nvPr/>
        </p:nvSpPr>
        <p:spPr>
          <a:xfrm>
            <a:off x="3935760" y="3212976"/>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Hit22</a:t>
            </a:r>
          </a:p>
        </p:txBody>
      </p:sp>
      <p:sp>
        <p:nvSpPr>
          <p:cNvPr id="26" name="Rectangle 25"/>
          <p:cNvSpPr/>
          <p:nvPr/>
        </p:nvSpPr>
        <p:spPr>
          <a:xfrm>
            <a:off x="3935760" y="3501008"/>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Hit23</a:t>
            </a:r>
          </a:p>
        </p:txBody>
      </p:sp>
      <p:sp>
        <p:nvSpPr>
          <p:cNvPr id="27" name="Rectangle 26"/>
          <p:cNvSpPr/>
          <p:nvPr/>
        </p:nvSpPr>
        <p:spPr>
          <a:xfrm>
            <a:off x="3935760" y="3789040"/>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Hit24</a:t>
            </a:r>
          </a:p>
        </p:txBody>
      </p:sp>
      <p:sp>
        <p:nvSpPr>
          <p:cNvPr id="28" name="Rectangle 27"/>
          <p:cNvSpPr/>
          <p:nvPr/>
        </p:nvSpPr>
        <p:spPr>
          <a:xfrm>
            <a:off x="3935760" y="4103503"/>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Hit25</a:t>
            </a:r>
          </a:p>
        </p:txBody>
      </p:sp>
      <p:sp>
        <p:nvSpPr>
          <p:cNvPr id="29" name="Rectangle 28"/>
          <p:cNvSpPr/>
          <p:nvPr/>
        </p:nvSpPr>
        <p:spPr>
          <a:xfrm>
            <a:off x="3935760" y="4391535"/>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Hit26</a:t>
            </a:r>
          </a:p>
        </p:txBody>
      </p:sp>
      <p:sp>
        <p:nvSpPr>
          <p:cNvPr id="30" name="Rectangle 29"/>
          <p:cNvSpPr/>
          <p:nvPr/>
        </p:nvSpPr>
        <p:spPr>
          <a:xfrm>
            <a:off x="3935760" y="4679567"/>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Hit27</a:t>
            </a:r>
          </a:p>
        </p:txBody>
      </p:sp>
      <p:sp>
        <p:nvSpPr>
          <p:cNvPr id="31" name="Rectangle 30"/>
          <p:cNvSpPr/>
          <p:nvPr/>
        </p:nvSpPr>
        <p:spPr>
          <a:xfrm>
            <a:off x="3935760" y="4967599"/>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Hit28</a:t>
            </a:r>
          </a:p>
        </p:txBody>
      </p:sp>
      <p:sp>
        <p:nvSpPr>
          <p:cNvPr id="32" name="Rectangle 31"/>
          <p:cNvSpPr/>
          <p:nvPr/>
        </p:nvSpPr>
        <p:spPr>
          <a:xfrm>
            <a:off x="3935760" y="5255631"/>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Hit29</a:t>
            </a:r>
          </a:p>
        </p:txBody>
      </p:sp>
      <p:sp>
        <p:nvSpPr>
          <p:cNvPr id="33" name="Rectangle 32"/>
          <p:cNvSpPr/>
          <p:nvPr/>
        </p:nvSpPr>
        <p:spPr>
          <a:xfrm>
            <a:off x="3935760" y="5543663"/>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Hit30</a:t>
            </a:r>
          </a:p>
        </p:txBody>
      </p:sp>
      <p:sp>
        <p:nvSpPr>
          <p:cNvPr id="34" name="Rectangle 33"/>
          <p:cNvSpPr/>
          <p:nvPr/>
        </p:nvSpPr>
        <p:spPr>
          <a:xfrm>
            <a:off x="3935760" y="5831695"/>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Hit31</a:t>
            </a:r>
          </a:p>
        </p:txBody>
      </p:sp>
      <p:sp>
        <p:nvSpPr>
          <p:cNvPr id="35" name="Rectangle 34"/>
          <p:cNvSpPr/>
          <p:nvPr/>
        </p:nvSpPr>
        <p:spPr>
          <a:xfrm>
            <a:off x="3935760" y="6119727"/>
            <a:ext cx="1872208" cy="216024"/>
          </a:xfrm>
          <a:prstGeom prst="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Hit32</a:t>
            </a:r>
          </a:p>
        </p:txBody>
      </p:sp>
    </p:spTree>
    <p:extLst>
      <p:ext uri="{BB962C8B-B14F-4D97-AF65-F5344CB8AC3E}">
        <p14:creationId xmlns:p14="http://schemas.microsoft.com/office/powerpoint/2010/main" val="392895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Ordered, but not quantitative lists allow sequential categorical analysis</a:t>
            </a:r>
          </a:p>
        </p:txBody>
      </p:sp>
      <p:sp>
        <p:nvSpPr>
          <p:cNvPr id="36" name="Content Placeholder 35"/>
          <p:cNvSpPr>
            <a:spLocks noGrp="1"/>
          </p:cNvSpPr>
          <p:nvPr>
            <p:ph idx="1"/>
          </p:nvPr>
        </p:nvSpPr>
        <p:spPr>
          <a:xfrm>
            <a:off x="6168008" y="1600201"/>
            <a:ext cx="4042792" cy="4525963"/>
          </a:xfrm>
        </p:spPr>
        <p:txBody>
          <a:bodyPr>
            <a:normAutofit fontScale="92500" lnSpcReduction="10000"/>
          </a:bodyPr>
          <a:lstStyle/>
          <a:p>
            <a:r>
              <a:rPr lang="en-GB" dirty="0"/>
              <a:t>Function X</a:t>
            </a:r>
          </a:p>
          <a:p>
            <a:pPr lvl="1"/>
            <a:r>
              <a:rPr lang="en-GB" dirty="0"/>
              <a:t>Length=1 p=0.60</a:t>
            </a:r>
          </a:p>
          <a:p>
            <a:pPr lvl="1"/>
            <a:r>
              <a:rPr lang="en-GB" dirty="0"/>
              <a:t>Length=2 p=0.80</a:t>
            </a:r>
          </a:p>
          <a:p>
            <a:pPr lvl="1"/>
            <a:r>
              <a:rPr lang="en-GB" dirty="0"/>
              <a:t>Length=3 p=0.30</a:t>
            </a:r>
          </a:p>
          <a:p>
            <a:pPr lvl="1"/>
            <a:r>
              <a:rPr lang="en-GB" dirty="0"/>
              <a:t>Length=4 p=0.35</a:t>
            </a:r>
          </a:p>
          <a:p>
            <a:pPr lvl="1"/>
            <a:r>
              <a:rPr lang="en-GB" dirty="0"/>
              <a:t>Length=5 p=0.40</a:t>
            </a:r>
          </a:p>
          <a:p>
            <a:pPr lvl="1"/>
            <a:r>
              <a:rPr lang="en-GB" dirty="0"/>
              <a:t>Length=6 p=0.45</a:t>
            </a:r>
          </a:p>
          <a:p>
            <a:pPr lvl="1"/>
            <a:r>
              <a:rPr lang="en-GB" dirty="0"/>
              <a:t>Length=7 p=0.05</a:t>
            </a:r>
          </a:p>
          <a:p>
            <a:pPr lvl="1"/>
            <a:r>
              <a:rPr lang="en-GB" dirty="0"/>
              <a:t>Length=8 p=0.08</a:t>
            </a:r>
          </a:p>
          <a:p>
            <a:pPr lvl="1"/>
            <a:r>
              <a:rPr lang="en-GB" dirty="0"/>
              <a:t>Length=9 p=0.10</a:t>
            </a:r>
          </a:p>
          <a:p>
            <a:pPr lvl="1"/>
            <a:endParaRPr lang="en-GB" dirty="0"/>
          </a:p>
          <a:p>
            <a:pPr lvl="1"/>
            <a:endParaRPr lang="en-GB" dirty="0"/>
          </a:p>
        </p:txBody>
      </p:sp>
      <p:sp>
        <p:nvSpPr>
          <p:cNvPr id="4" name="Rectangle 3"/>
          <p:cNvSpPr/>
          <p:nvPr/>
        </p:nvSpPr>
        <p:spPr>
          <a:xfrm>
            <a:off x="1847528" y="1772816"/>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a:t>
            </a:r>
          </a:p>
        </p:txBody>
      </p:sp>
      <p:sp>
        <p:nvSpPr>
          <p:cNvPr id="5" name="Rectangle 4"/>
          <p:cNvSpPr/>
          <p:nvPr/>
        </p:nvSpPr>
        <p:spPr>
          <a:xfrm>
            <a:off x="1847528" y="206084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a:t>
            </a:r>
          </a:p>
        </p:txBody>
      </p:sp>
      <p:sp>
        <p:nvSpPr>
          <p:cNvPr id="6" name="Rectangle 5"/>
          <p:cNvSpPr/>
          <p:nvPr/>
        </p:nvSpPr>
        <p:spPr>
          <a:xfrm>
            <a:off x="1847528" y="2348880"/>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a:t>
            </a:r>
          </a:p>
        </p:txBody>
      </p:sp>
      <p:sp>
        <p:nvSpPr>
          <p:cNvPr id="7" name="Rectangle 6"/>
          <p:cNvSpPr/>
          <p:nvPr/>
        </p:nvSpPr>
        <p:spPr>
          <a:xfrm>
            <a:off x="1847528" y="2636912"/>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Hit4</a:t>
            </a:r>
          </a:p>
        </p:txBody>
      </p:sp>
      <p:sp>
        <p:nvSpPr>
          <p:cNvPr id="8" name="Rectangle 7"/>
          <p:cNvSpPr/>
          <p:nvPr/>
        </p:nvSpPr>
        <p:spPr>
          <a:xfrm>
            <a:off x="1847528" y="2924944"/>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Hit5</a:t>
            </a:r>
          </a:p>
        </p:txBody>
      </p:sp>
      <p:sp>
        <p:nvSpPr>
          <p:cNvPr id="9" name="Rectangle 8"/>
          <p:cNvSpPr/>
          <p:nvPr/>
        </p:nvSpPr>
        <p:spPr>
          <a:xfrm>
            <a:off x="1847528" y="321297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Hit6</a:t>
            </a:r>
          </a:p>
        </p:txBody>
      </p:sp>
      <p:sp>
        <p:nvSpPr>
          <p:cNvPr id="10" name="Rectangle 9"/>
          <p:cNvSpPr/>
          <p:nvPr/>
        </p:nvSpPr>
        <p:spPr>
          <a:xfrm>
            <a:off x="1847528" y="3501008"/>
            <a:ext cx="1872208" cy="21602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Hit7</a:t>
            </a:r>
          </a:p>
        </p:txBody>
      </p:sp>
      <p:sp>
        <p:nvSpPr>
          <p:cNvPr id="11" name="Rectangle 10"/>
          <p:cNvSpPr/>
          <p:nvPr/>
        </p:nvSpPr>
        <p:spPr>
          <a:xfrm>
            <a:off x="1847528" y="378904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Hit8</a:t>
            </a:r>
          </a:p>
        </p:txBody>
      </p:sp>
      <p:sp>
        <p:nvSpPr>
          <p:cNvPr id="12" name="Rectangle 11"/>
          <p:cNvSpPr/>
          <p:nvPr/>
        </p:nvSpPr>
        <p:spPr>
          <a:xfrm>
            <a:off x="1847528" y="410350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Hit9</a:t>
            </a:r>
          </a:p>
        </p:txBody>
      </p:sp>
      <p:sp>
        <p:nvSpPr>
          <p:cNvPr id="13" name="Rectangle 12"/>
          <p:cNvSpPr/>
          <p:nvPr/>
        </p:nvSpPr>
        <p:spPr>
          <a:xfrm>
            <a:off x="1847528" y="439153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Hit10</a:t>
            </a:r>
          </a:p>
        </p:txBody>
      </p:sp>
      <p:sp>
        <p:nvSpPr>
          <p:cNvPr id="14" name="Rectangle 13"/>
          <p:cNvSpPr/>
          <p:nvPr/>
        </p:nvSpPr>
        <p:spPr>
          <a:xfrm>
            <a:off x="1847528" y="467956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Hit11</a:t>
            </a:r>
          </a:p>
        </p:txBody>
      </p:sp>
      <p:sp>
        <p:nvSpPr>
          <p:cNvPr id="15" name="Rectangle 14"/>
          <p:cNvSpPr/>
          <p:nvPr/>
        </p:nvSpPr>
        <p:spPr>
          <a:xfrm>
            <a:off x="1847528" y="4967599"/>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Hit12</a:t>
            </a:r>
          </a:p>
        </p:txBody>
      </p:sp>
      <p:sp>
        <p:nvSpPr>
          <p:cNvPr id="16" name="Rectangle 15"/>
          <p:cNvSpPr/>
          <p:nvPr/>
        </p:nvSpPr>
        <p:spPr>
          <a:xfrm>
            <a:off x="1847528" y="5255631"/>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Hit13</a:t>
            </a:r>
          </a:p>
        </p:txBody>
      </p:sp>
      <p:sp>
        <p:nvSpPr>
          <p:cNvPr id="17" name="Rectangle 16"/>
          <p:cNvSpPr/>
          <p:nvPr/>
        </p:nvSpPr>
        <p:spPr>
          <a:xfrm>
            <a:off x="1847528" y="554366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Hit14</a:t>
            </a:r>
          </a:p>
        </p:txBody>
      </p:sp>
      <p:sp>
        <p:nvSpPr>
          <p:cNvPr id="18" name="Rectangle 17"/>
          <p:cNvSpPr/>
          <p:nvPr/>
        </p:nvSpPr>
        <p:spPr>
          <a:xfrm>
            <a:off x="1847528" y="583169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Hit15</a:t>
            </a:r>
          </a:p>
        </p:txBody>
      </p:sp>
      <p:sp>
        <p:nvSpPr>
          <p:cNvPr id="19" name="Rectangle 18"/>
          <p:cNvSpPr/>
          <p:nvPr/>
        </p:nvSpPr>
        <p:spPr>
          <a:xfrm>
            <a:off x="1847528" y="611972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Hit16</a:t>
            </a:r>
          </a:p>
        </p:txBody>
      </p:sp>
      <p:sp>
        <p:nvSpPr>
          <p:cNvPr id="20" name="Rectangle 19"/>
          <p:cNvSpPr/>
          <p:nvPr/>
        </p:nvSpPr>
        <p:spPr>
          <a:xfrm>
            <a:off x="3935760" y="177281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Hit17</a:t>
            </a:r>
          </a:p>
        </p:txBody>
      </p:sp>
      <p:sp>
        <p:nvSpPr>
          <p:cNvPr id="21" name="Rectangle 20"/>
          <p:cNvSpPr/>
          <p:nvPr/>
        </p:nvSpPr>
        <p:spPr>
          <a:xfrm>
            <a:off x="3935760" y="206084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Hit18</a:t>
            </a:r>
          </a:p>
        </p:txBody>
      </p:sp>
      <p:sp>
        <p:nvSpPr>
          <p:cNvPr id="22" name="Rectangle 21"/>
          <p:cNvSpPr/>
          <p:nvPr/>
        </p:nvSpPr>
        <p:spPr>
          <a:xfrm>
            <a:off x="3935760" y="234888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Hit19</a:t>
            </a:r>
          </a:p>
        </p:txBody>
      </p:sp>
      <p:sp>
        <p:nvSpPr>
          <p:cNvPr id="23" name="Rectangle 22"/>
          <p:cNvSpPr/>
          <p:nvPr/>
        </p:nvSpPr>
        <p:spPr>
          <a:xfrm>
            <a:off x="3935760" y="2636912"/>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Hit20</a:t>
            </a:r>
          </a:p>
        </p:txBody>
      </p:sp>
      <p:sp>
        <p:nvSpPr>
          <p:cNvPr id="24" name="Rectangle 23"/>
          <p:cNvSpPr/>
          <p:nvPr/>
        </p:nvSpPr>
        <p:spPr>
          <a:xfrm>
            <a:off x="3935760" y="2924944"/>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Hit21</a:t>
            </a:r>
          </a:p>
        </p:txBody>
      </p:sp>
      <p:sp>
        <p:nvSpPr>
          <p:cNvPr id="25" name="Rectangle 24"/>
          <p:cNvSpPr/>
          <p:nvPr/>
        </p:nvSpPr>
        <p:spPr>
          <a:xfrm>
            <a:off x="3935760" y="3212976"/>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Hit22</a:t>
            </a:r>
          </a:p>
        </p:txBody>
      </p:sp>
      <p:sp>
        <p:nvSpPr>
          <p:cNvPr id="26" name="Rectangle 25"/>
          <p:cNvSpPr/>
          <p:nvPr/>
        </p:nvSpPr>
        <p:spPr>
          <a:xfrm>
            <a:off x="3935760" y="3501008"/>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Hit23</a:t>
            </a:r>
          </a:p>
        </p:txBody>
      </p:sp>
      <p:sp>
        <p:nvSpPr>
          <p:cNvPr id="27" name="Rectangle 26"/>
          <p:cNvSpPr/>
          <p:nvPr/>
        </p:nvSpPr>
        <p:spPr>
          <a:xfrm>
            <a:off x="3935760" y="3789040"/>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Hit24</a:t>
            </a:r>
          </a:p>
        </p:txBody>
      </p:sp>
      <p:sp>
        <p:nvSpPr>
          <p:cNvPr id="28" name="Rectangle 27"/>
          <p:cNvSpPr/>
          <p:nvPr/>
        </p:nvSpPr>
        <p:spPr>
          <a:xfrm>
            <a:off x="3935760" y="410350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Hit25</a:t>
            </a:r>
          </a:p>
        </p:txBody>
      </p:sp>
      <p:sp>
        <p:nvSpPr>
          <p:cNvPr id="29" name="Rectangle 28"/>
          <p:cNvSpPr/>
          <p:nvPr/>
        </p:nvSpPr>
        <p:spPr>
          <a:xfrm>
            <a:off x="3935760" y="439153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Hit26</a:t>
            </a:r>
          </a:p>
        </p:txBody>
      </p:sp>
      <p:sp>
        <p:nvSpPr>
          <p:cNvPr id="30" name="Rectangle 29"/>
          <p:cNvSpPr/>
          <p:nvPr/>
        </p:nvSpPr>
        <p:spPr>
          <a:xfrm>
            <a:off x="3935760" y="467956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Hit27</a:t>
            </a:r>
          </a:p>
        </p:txBody>
      </p:sp>
      <p:sp>
        <p:nvSpPr>
          <p:cNvPr id="31" name="Rectangle 30"/>
          <p:cNvSpPr/>
          <p:nvPr/>
        </p:nvSpPr>
        <p:spPr>
          <a:xfrm>
            <a:off x="3935760" y="4967599"/>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Hit28</a:t>
            </a:r>
          </a:p>
        </p:txBody>
      </p:sp>
      <p:sp>
        <p:nvSpPr>
          <p:cNvPr id="32" name="Rectangle 31"/>
          <p:cNvSpPr/>
          <p:nvPr/>
        </p:nvSpPr>
        <p:spPr>
          <a:xfrm>
            <a:off x="3935760" y="5255631"/>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Hit29</a:t>
            </a:r>
          </a:p>
        </p:txBody>
      </p:sp>
      <p:sp>
        <p:nvSpPr>
          <p:cNvPr id="33" name="Rectangle 32"/>
          <p:cNvSpPr/>
          <p:nvPr/>
        </p:nvSpPr>
        <p:spPr>
          <a:xfrm>
            <a:off x="3935760" y="5543663"/>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Hit30</a:t>
            </a:r>
          </a:p>
        </p:txBody>
      </p:sp>
      <p:sp>
        <p:nvSpPr>
          <p:cNvPr id="34" name="Rectangle 33"/>
          <p:cNvSpPr/>
          <p:nvPr/>
        </p:nvSpPr>
        <p:spPr>
          <a:xfrm>
            <a:off x="3935760" y="5831695"/>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Hit31</a:t>
            </a:r>
          </a:p>
        </p:txBody>
      </p:sp>
      <p:sp>
        <p:nvSpPr>
          <p:cNvPr id="35" name="Rectangle 34"/>
          <p:cNvSpPr/>
          <p:nvPr/>
        </p:nvSpPr>
        <p:spPr>
          <a:xfrm>
            <a:off x="3935760" y="6119727"/>
            <a:ext cx="1872208" cy="21602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t>Hit32</a:t>
            </a:r>
          </a:p>
        </p:txBody>
      </p:sp>
      <p:sp>
        <p:nvSpPr>
          <p:cNvPr id="3" name="Rectangle 2"/>
          <p:cNvSpPr/>
          <p:nvPr/>
        </p:nvSpPr>
        <p:spPr>
          <a:xfrm>
            <a:off x="6923152" y="4706673"/>
            <a:ext cx="2376264" cy="406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10408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GB" dirty="0"/>
              <a:t>Quantitative Enrichment Analysis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1590" y="5924550"/>
            <a:ext cx="1992747" cy="706290"/>
          </a:xfrm>
          <a:prstGeom prst="rect">
            <a:avLst/>
          </a:prstGeom>
        </p:spPr>
      </p:pic>
    </p:spTree>
    <p:extLst>
      <p:ext uri="{BB962C8B-B14F-4D97-AF65-F5344CB8AC3E}">
        <p14:creationId xmlns:p14="http://schemas.microsoft.com/office/powerpoint/2010/main" val="2456013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Quantitative comparisons offer more power, if you have a suitable metric</a:t>
            </a:r>
          </a:p>
        </p:txBody>
      </p:sp>
      <p:sp>
        <p:nvSpPr>
          <p:cNvPr id="3" name="Content Placeholder 2"/>
          <p:cNvSpPr>
            <a:spLocks noGrp="1"/>
          </p:cNvSpPr>
          <p:nvPr>
            <p:ph idx="1"/>
          </p:nvPr>
        </p:nvSpPr>
        <p:spPr>
          <a:xfrm>
            <a:off x="1981200" y="1927374"/>
            <a:ext cx="8229600" cy="4525963"/>
          </a:xfrm>
        </p:spPr>
        <p:txBody>
          <a:bodyPr>
            <a:normAutofit lnSpcReduction="10000"/>
          </a:bodyPr>
          <a:lstStyle/>
          <a:p>
            <a:r>
              <a:rPr lang="en-GB" dirty="0"/>
              <a:t>What quantitation can we use?</a:t>
            </a:r>
          </a:p>
          <a:p>
            <a:pPr lvl="1"/>
            <a:r>
              <a:rPr lang="en-GB" dirty="0"/>
              <a:t>Differential p-value (normally -10 log(</a:t>
            </a:r>
            <a:r>
              <a:rPr lang="en-GB" i="1" dirty="0"/>
              <a:t>p</a:t>
            </a:r>
            <a:r>
              <a:rPr lang="en-GB" dirty="0"/>
              <a:t>))</a:t>
            </a:r>
          </a:p>
          <a:p>
            <a:pPr lvl="1"/>
            <a:r>
              <a:rPr lang="en-GB" dirty="0"/>
              <a:t>Fold change</a:t>
            </a:r>
          </a:p>
          <a:p>
            <a:pPr lvl="1"/>
            <a:r>
              <a:rPr lang="en-GB" dirty="0"/>
              <a:t>Absolute difference</a:t>
            </a:r>
          </a:p>
          <a:p>
            <a:pPr marL="457200" lvl="1" indent="0">
              <a:buNone/>
            </a:pPr>
            <a:endParaRPr lang="en-GB" dirty="0"/>
          </a:p>
          <a:p>
            <a:r>
              <a:rPr lang="en-GB" dirty="0"/>
              <a:t>Measures often have odd distributions and biases</a:t>
            </a:r>
          </a:p>
          <a:p>
            <a:pPr lvl="1"/>
            <a:r>
              <a:rPr lang="en-GB" dirty="0"/>
              <a:t>Z-scores</a:t>
            </a:r>
          </a:p>
          <a:p>
            <a:pPr lvl="1"/>
            <a:r>
              <a:rPr lang="en-GB" dirty="0"/>
              <a:t>Ranks</a:t>
            </a:r>
          </a:p>
          <a:p>
            <a:pPr lvl="1"/>
            <a:endParaRPr lang="en-GB" dirty="0"/>
          </a:p>
          <a:p>
            <a:pPr lvl="1"/>
            <a:endParaRPr lang="en-GB" dirty="0"/>
          </a:p>
        </p:txBody>
      </p:sp>
    </p:spTree>
    <p:extLst>
      <p:ext uri="{BB962C8B-B14F-4D97-AF65-F5344CB8AC3E}">
        <p14:creationId xmlns:p14="http://schemas.microsoft.com/office/powerpoint/2010/main" val="3378726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kind of changes do we expect in an interesting category?</a:t>
            </a:r>
          </a:p>
        </p:txBody>
      </p:sp>
      <p:sp>
        <p:nvSpPr>
          <p:cNvPr id="4" name="TextBox 3"/>
          <p:cNvSpPr txBox="1"/>
          <p:nvPr/>
        </p:nvSpPr>
        <p:spPr>
          <a:xfrm>
            <a:off x="1811524" y="6237313"/>
            <a:ext cx="8568952" cy="461665"/>
          </a:xfrm>
          <a:prstGeom prst="rect">
            <a:avLst/>
          </a:prstGeom>
          <a:noFill/>
        </p:spPr>
        <p:txBody>
          <a:bodyPr wrap="square" rtlCol="0">
            <a:spAutoFit/>
          </a:bodyPr>
          <a:lstStyle/>
          <a:p>
            <a:r>
              <a:rPr lang="en-GB" sz="2400" dirty="0"/>
              <a:t>Genes in that category all change, and by about the same amount?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607471"/>
            <a:ext cx="4752528" cy="4426018"/>
          </a:xfrm>
          <a:prstGeom prst="rect">
            <a:avLst/>
          </a:prstGeom>
        </p:spPr>
      </p:pic>
      <p:sp>
        <p:nvSpPr>
          <p:cNvPr id="3" name="TextBox 2"/>
          <p:cNvSpPr txBox="1"/>
          <p:nvPr/>
        </p:nvSpPr>
        <p:spPr>
          <a:xfrm>
            <a:off x="7968208" y="3356992"/>
            <a:ext cx="3117264" cy="646331"/>
          </a:xfrm>
          <a:prstGeom prst="rect">
            <a:avLst/>
          </a:prstGeom>
          <a:noFill/>
        </p:spPr>
        <p:txBody>
          <a:bodyPr wrap="none" rtlCol="0">
            <a:spAutoFit/>
          </a:bodyPr>
          <a:lstStyle/>
          <a:p>
            <a:r>
              <a:rPr lang="en-GB" sz="3600" dirty="0"/>
              <a:t>Student’s T-test</a:t>
            </a:r>
          </a:p>
        </p:txBody>
      </p:sp>
    </p:spTree>
    <p:extLst>
      <p:ext uri="{BB962C8B-B14F-4D97-AF65-F5344CB8AC3E}">
        <p14:creationId xmlns:p14="http://schemas.microsoft.com/office/powerpoint/2010/main" val="299327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kind of changes do we expect in an interesting category?</a:t>
            </a:r>
          </a:p>
        </p:txBody>
      </p:sp>
      <p:sp>
        <p:nvSpPr>
          <p:cNvPr id="4" name="TextBox 3"/>
          <p:cNvSpPr txBox="1"/>
          <p:nvPr/>
        </p:nvSpPr>
        <p:spPr>
          <a:xfrm>
            <a:off x="1811524" y="5949281"/>
            <a:ext cx="8568952" cy="830997"/>
          </a:xfrm>
          <a:prstGeom prst="rect">
            <a:avLst/>
          </a:prstGeom>
          <a:noFill/>
        </p:spPr>
        <p:txBody>
          <a:bodyPr wrap="square" rtlCol="0">
            <a:spAutoFit/>
          </a:bodyPr>
          <a:lstStyle/>
          <a:p>
            <a:pPr algn="ctr"/>
            <a:r>
              <a:rPr lang="en-GB" sz="2400" dirty="0"/>
              <a:t>Genes in that category all change in the same direction, but by different amounts?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1598362"/>
            <a:ext cx="4536504" cy="4224836"/>
          </a:xfrm>
          <a:prstGeom prst="rect">
            <a:avLst/>
          </a:prstGeom>
        </p:spPr>
      </p:pic>
      <p:sp>
        <p:nvSpPr>
          <p:cNvPr id="5" name="TextBox 4"/>
          <p:cNvSpPr txBox="1"/>
          <p:nvPr/>
        </p:nvSpPr>
        <p:spPr>
          <a:xfrm>
            <a:off x="6960096" y="3353299"/>
            <a:ext cx="4929235" cy="646331"/>
          </a:xfrm>
          <a:prstGeom prst="rect">
            <a:avLst/>
          </a:prstGeom>
          <a:noFill/>
        </p:spPr>
        <p:txBody>
          <a:bodyPr wrap="none" rtlCol="0">
            <a:spAutoFit/>
          </a:bodyPr>
          <a:lstStyle/>
          <a:p>
            <a:r>
              <a:rPr lang="en-GB" sz="3600" dirty="0"/>
              <a:t>Kolmogorov Smirnov Test</a:t>
            </a:r>
          </a:p>
        </p:txBody>
      </p:sp>
    </p:spTree>
    <p:extLst>
      <p:ext uri="{BB962C8B-B14F-4D97-AF65-F5344CB8AC3E}">
        <p14:creationId xmlns:p14="http://schemas.microsoft.com/office/powerpoint/2010/main" val="2774686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kind of changes do we expect in an interesting category?</a:t>
            </a:r>
          </a:p>
        </p:txBody>
      </p:sp>
      <p:sp>
        <p:nvSpPr>
          <p:cNvPr id="4" name="TextBox 3"/>
          <p:cNvSpPr txBox="1"/>
          <p:nvPr/>
        </p:nvSpPr>
        <p:spPr>
          <a:xfrm>
            <a:off x="1811524" y="5949281"/>
            <a:ext cx="8568952" cy="830997"/>
          </a:xfrm>
          <a:prstGeom prst="rect">
            <a:avLst/>
          </a:prstGeom>
          <a:noFill/>
        </p:spPr>
        <p:txBody>
          <a:bodyPr wrap="square" rtlCol="0">
            <a:spAutoFit/>
          </a:bodyPr>
          <a:lstStyle/>
          <a:p>
            <a:pPr algn="ctr"/>
            <a:r>
              <a:rPr lang="en-GB" sz="2400" dirty="0"/>
              <a:t>Genes in that category all change in either direction, but by different amounts?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937" y="1559481"/>
            <a:ext cx="4618063" cy="4300792"/>
          </a:xfrm>
          <a:prstGeom prst="rect">
            <a:avLst/>
          </a:prstGeom>
        </p:spPr>
      </p:pic>
      <p:sp>
        <p:nvSpPr>
          <p:cNvPr id="5" name="TextBox 4"/>
          <p:cNvSpPr txBox="1"/>
          <p:nvPr/>
        </p:nvSpPr>
        <p:spPr>
          <a:xfrm>
            <a:off x="7608168" y="3386711"/>
            <a:ext cx="3241850" cy="646331"/>
          </a:xfrm>
          <a:prstGeom prst="rect">
            <a:avLst/>
          </a:prstGeom>
          <a:noFill/>
        </p:spPr>
        <p:txBody>
          <a:bodyPr wrap="none" rtlCol="0">
            <a:spAutoFit/>
          </a:bodyPr>
          <a:lstStyle/>
          <a:p>
            <a:r>
              <a:rPr lang="en-GB" sz="3600" dirty="0"/>
              <a:t>Absolute KS Test</a:t>
            </a:r>
          </a:p>
        </p:txBody>
      </p:sp>
    </p:spTree>
    <p:extLst>
      <p:ext uri="{BB962C8B-B14F-4D97-AF65-F5344CB8AC3E}">
        <p14:creationId xmlns:p14="http://schemas.microsoft.com/office/powerpoint/2010/main" val="1962721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GB" dirty="0"/>
              <a:t>Kolmogorov Smirnov</a:t>
            </a:r>
          </a:p>
        </p:txBody>
      </p:sp>
      <p:sp>
        <p:nvSpPr>
          <p:cNvPr id="29" name="Rectangle 3"/>
          <p:cNvSpPr>
            <a:spLocks noChangeArrowheads="1"/>
          </p:cNvSpPr>
          <p:nvPr/>
        </p:nvSpPr>
        <p:spPr bwMode="auto">
          <a:xfrm>
            <a:off x="2068454" y="5300941"/>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0" name="TextBox 29"/>
          <p:cNvSpPr txBox="1"/>
          <p:nvPr/>
        </p:nvSpPr>
        <p:spPr>
          <a:xfrm>
            <a:off x="5648383" y="1258079"/>
            <a:ext cx="5700042"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Looks for the biggest point of difference between  the background and test lists</a:t>
            </a:r>
          </a:p>
        </p:txBody>
      </p:sp>
      <p:pic>
        <p:nvPicPr>
          <p:cNvPr id="2053" name="Picture 5" descr="https://upload.wikimedia.org/wikipedia/commons/thumb/c/cf/KS_Example.png/300px-KS_Ex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725" y="2204155"/>
            <a:ext cx="4237062" cy="3488514"/>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Box 2051"/>
          <p:cNvSpPr txBox="1"/>
          <p:nvPr/>
        </p:nvSpPr>
        <p:spPr>
          <a:xfrm>
            <a:off x="10210800" y="2239849"/>
            <a:ext cx="1617879" cy="646331"/>
          </a:xfrm>
          <a:prstGeom prst="rect">
            <a:avLst/>
          </a:prstGeom>
          <a:noFill/>
        </p:spPr>
        <p:txBody>
          <a:bodyPr wrap="none" rtlCol="0">
            <a:spAutoFit/>
          </a:bodyPr>
          <a:lstStyle/>
          <a:p>
            <a:r>
              <a:rPr lang="en-GB" dirty="0">
                <a:solidFill>
                  <a:srgbClr val="FF0000"/>
                </a:solidFill>
              </a:rPr>
              <a:t>Background list</a:t>
            </a:r>
          </a:p>
          <a:p>
            <a:r>
              <a:rPr lang="en-GB" dirty="0">
                <a:solidFill>
                  <a:srgbClr val="0000FF"/>
                </a:solidFill>
              </a:rPr>
              <a:t>Our gene list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5" y="1268760"/>
            <a:ext cx="4762500" cy="4762500"/>
          </a:xfrm>
          <a:prstGeom prst="rect">
            <a:avLst/>
          </a:prstGeom>
        </p:spPr>
      </p:pic>
    </p:spTree>
    <p:extLst>
      <p:ext uri="{BB962C8B-B14F-4D97-AF65-F5344CB8AC3E}">
        <p14:creationId xmlns:p14="http://schemas.microsoft.com/office/powerpoint/2010/main" val="14206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0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Descriptions aren’t always informative</a:t>
            </a:r>
          </a:p>
        </p:txBody>
      </p:sp>
      <p:pic>
        <p:nvPicPr>
          <p:cNvPr id="3" name="Picture 2"/>
          <p:cNvPicPr>
            <a:picLocks noChangeAspect="1"/>
          </p:cNvPicPr>
          <p:nvPr/>
        </p:nvPicPr>
        <p:blipFill>
          <a:blip r:embed="rId2"/>
          <a:stretch>
            <a:fillRect/>
          </a:stretch>
        </p:blipFill>
        <p:spPr>
          <a:xfrm>
            <a:off x="911424" y="1556792"/>
            <a:ext cx="10898760" cy="4968552"/>
          </a:xfrm>
          <a:prstGeom prst="rect">
            <a:avLst/>
          </a:prstGeom>
        </p:spPr>
      </p:pic>
    </p:spTree>
    <p:extLst>
      <p:ext uri="{BB962C8B-B14F-4D97-AF65-F5344CB8AC3E}">
        <p14:creationId xmlns:p14="http://schemas.microsoft.com/office/powerpoint/2010/main" val="1853641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47" y="0"/>
            <a:ext cx="8229600" cy="1143000"/>
          </a:xfrm>
        </p:spPr>
        <p:txBody>
          <a:bodyPr/>
          <a:lstStyle/>
          <a:p>
            <a:r>
              <a:rPr lang="en-GB" dirty="0"/>
              <a:t>Multiple testing correction</a:t>
            </a:r>
          </a:p>
        </p:txBody>
      </p:sp>
      <p:sp>
        <p:nvSpPr>
          <p:cNvPr id="6" name="Content Placeholder 5"/>
          <p:cNvSpPr>
            <a:spLocks noGrp="1"/>
          </p:cNvSpPr>
          <p:nvPr>
            <p:ph idx="1"/>
          </p:nvPr>
        </p:nvSpPr>
        <p:spPr>
          <a:xfrm>
            <a:off x="2000647" y="1063278"/>
            <a:ext cx="8229600" cy="4525963"/>
          </a:xfrm>
        </p:spPr>
        <p:txBody>
          <a:bodyPr>
            <a:normAutofit/>
          </a:bodyPr>
          <a:lstStyle/>
          <a:p>
            <a:r>
              <a:rPr lang="en-GB" sz="2400" dirty="0"/>
              <a:t>More annotations/functions being tested = more chance of increase in false-positives</a:t>
            </a:r>
          </a:p>
          <a:p>
            <a:pPr marL="457200" lvl="1" indent="0">
              <a:buNone/>
            </a:pPr>
            <a:endParaRPr lang="en-GB" sz="800" b="1" dirty="0">
              <a:solidFill>
                <a:schemeClr val="tx2">
                  <a:lumMod val="75000"/>
                </a:schemeClr>
              </a:solidFill>
            </a:endParaRPr>
          </a:p>
          <a:p>
            <a:pPr marL="457200" lvl="1" indent="0">
              <a:buNone/>
            </a:pPr>
            <a:r>
              <a:rPr lang="en-GB" sz="2000" b="1" dirty="0" err="1">
                <a:solidFill>
                  <a:schemeClr val="tx2">
                    <a:lumMod val="75000"/>
                  </a:schemeClr>
                </a:solidFill>
              </a:rPr>
              <a:t>Bonferroni</a:t>
            </a:r>
            <a:endParaRPr lang="en-GB" sz="2000" b="1" dirty="0">
              <a:solidFill>
                <a:schemeClr val="tx2">
                  <a:lumMod val="75000"/>
                </a:schemeClr>
              </a:solidFill>
            </a:endParaRPr>
          </a:p>
          <a:p>
            <a:pPr lvl="1"/>
            <a:r>
              <a:rPr lang="en-GB" sz="2000" dirty="0"/>
              <a:t>Significance level (e.g. 0.05) /number of tests = new threshold</a:t>
            </a:r>
          </a:p>
          <a:p>
            <a:pPr lvl="1"/>
            <a:r>
              <a:rPr lang="en-GB" sz="2000" dirty="0"/>
              <a:t>Over correction if tests are correlated</a:t>
            </a:r>
          </a:p>
          <a:p>
            <a:pPr lvl="1"/>
            <a:endParaRPr lang="en-GB" sz="1200" dirty="0"/>
          </a:p>
          <a:p>
            <a:pPr marL="457200" lvl="1" indent="0">
              <a:buNone/>
            </a:pPr>
            <a:r>
              <a:rPr lang="en-GB" sz="2000" b="1" dirty="0" err="1">
                <a:solidFill>
                  <a:schemeClr val="tx2">
                    <a:lumMod val="75000"/>
                  </a:schemeClr>
                </a:solidFill>
              </a:rPr>
              <a:t>Benjamini</a:t>
            </a:r>
            <a:r>
              <a:rPr lang="en-GB" sz="2000" b="1" dirty="0">
                <a:solidFill>
                  <a:schemeClr val="tx2">
                    <a:lumMod val="75000"/>
                  </a:schemeClr>
                </a:solidFill>
              </a:rPr>
              <a:t>-Hochberg</a:t>
            </a:r>
          </a:p>
          <a:p>
            <a:pPr lvl="1"/>
            <a:r>
              <a:rPr lang="en-GB" sz="2000" dirty="0"/>
              <a:t>Rank the p-values</a:t>
            </a:r>
          </a:p>
          <a:p>
            <a:pPr lvl="1"/>
            <a:r>
              <a:rPr lang="en-GB" sz="2000" dirty="0"/>
              <a:t>Apply more stringent correction to the most significant, and least stringent to the least significant p-values</a:t>
            </a:r>
          </a:p>
          <a:p>
            <a:pPr lvl="1"/>
            <a:endParaRPr lang="en-GB" sz="2000" dirty="0"/>
          </a:p>
        </p:txBody>
      </p:sp>
      <p:grpSp>
        <p:nvGrpSpPr>
          <p:cNvPr id="7" name="Group 6"/>
          <p:cNvGrpSpPr/>
          <p:nvPr/>
        </p:nvGrpSpPr>
        <p:grpSpPr>
          <a:xfrm>
            <a:off x="2855640" y="5013176"/>
            <a:ext cx="6007522" cy="1650418"/>
            <a:chOff x="1115616" y="4509120"/>
            <a:chExt cx="6552728" cy="1800200"/>
          </a:xfrm>
        </p:grpSpPr>
        <p:sp>
          <p:nvSpPr>
            <p:cNvPr id="8" name="Rounded Rectangle 7"/>
            <p:cNvSpPr/>
            <p:nvPr/>
          </p:nvSpPr>
          <p:spPr>
            <a:xfrm>
              <a:off x="1115616" y="5157192"/>
              <a:ext cx="2016224" cy="1152128"/>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solidFill>
                    <a:schemeClr val="tx1"/>
                  </a:solidFill>
                </a:rPr>
                <a:t>Multiple tests with no correction</a:t>
              </a:r>
            </a:p>
          </p:txBody>
        </p:sp>
        <p:sp>
          <p:nvSpPr>
            <p:cNvPr id="9" name="Rounded Rectangle 8"/>
            <p:cNvSpPr/>
            <p:nvPr/>
          </p:nvSpPr>
          <p:spPr>
            <a:xfrm>
              <a:off x="3384247" y="5157192"/>
              <a:ext cx="2016224" cy="115212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err="1">
                  <a:solidFill>
                    <a:schemeClr val="tx1"/>
                  </a:solidFill>
                </a:rPr>
                <a:t>Benjamini</a:t>
              </a:r>
              <a:r>
                <a:rPr lang="en-GB" dirty="0">
                  <a:solidFill>
                    <a:schemeClr val="tx1"/>
                  </a:solidFill>
                </a:rPr>
                <a:t>-Hochberg (FDR)</a:t>
              </a:r>
            </a:p>
          </p:txBody>
        </p:sp>
        <p:sp>
          <p:nvSpPr>
            <p:cNvPr id="10" name="Rounded Rectangle 9"/>
            <p:cNvSpPr/>
            <p:nvPr/>
          </p:nvSpPr>
          <p:spPr>
            <a:xfrm>
              <a:off x="5652120" y="5157192"/>
              <a:ext cx="2016224" cy="115212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err="1">
                  <a:solidFill>
                    <a:schemeClr val="tx1"/>
                  </a:solidFill>
                </a:rPr>
                <a:t>Bonferroni</a:t>
              </a:r>
              <a:endParaRPr lang="en-GB" dirty="0">
                <a:solidFill>
                  <a:schemeClr val="tx1"/>
                </a:solidFill>
              </a:endParaRPr>
            </a:p>
          </p:txBody>
        </p:sp>
        <p:sp>
          <p:nvSpPr>
            <p:cNvPr id="11" name="Right Triangle 10"/>
            <p:cNvSpPr/>
            <p:nvPr/>
          </p:nvSpPr>
          <p:spPr>
            <a:xfrm>
              <a:off x="1139366" y="4509120"/>
              <a:ext cx="6408712" cy="504056"/>
            </a:xfrm>
            <a:prstGeom prst="rtTriangle">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b="1" dirty="0"/>
                <a:t>False Positives</a:t>
              </a:r>
            </a:p>
          </p:txBody>
        </p:sp>
      </p:grpSp>
    </p:spTree>
    <p:extLst>
      <p:ext uri="{BB962C8B-B14F-4D97-AF65-F5344CB8AC3E}">
        <p14:creationId xmlns:p14="http://schemas.microsoft.com/office/powerpoint/2010/main" val="21815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 we get back from an enrichment test?</a:t>
            </a:r>
          </a:p>
        </p:txBody>
      </p:sp>
      <p:sp>
        <p:nvSpPr>
          <p:cNvPr id="3" name="Content Placeholder 2"/>
          <p:cNvSpPr>
            <a:spLocks noGrp="1"/>
          </p:cNvSpPr>
          <p:nvPr>
            <p:ph idx="1"/>
          </p:nvPr>
        </p:nvSpPr>
        <p:spPr/>
        <p:txBody>
          <a:bodyPr>
            <a:normAutofit lnSpcReduction="10000"/>
          </a:bodyPr>
          <a:lstStyle/>
          <a:p>
            <a:r>
              <a:rPr lang="en-GB" dirty="0"/>
              <a:t>A p-value</a:t>
            </a:r>
          </a:p>
          <a:p>
            <a:pPr lvl="1"/>
            <a:r>
              <a:rPr lang="en-GB" dirty="0"/>
              <a:t>Remember that this reflects not only difference but also variance and power (number of observations)</a:t>
            </a:r>
          </a:p>
          <a:p>
            <a:pPr lvl="1"/>
            <a:endParaRPr lang="en-GB" dirty="0"/>
          </a:p>
          <a:p>
            <a:r>
              <a:rPr lang="en-GB" dirty="0"/>
              <a:t>A difference value</a:t>
            </a:r>
          </a:p>
          <a:p>
            <a:pPr lvl="1"/>
            <a:r>
              <a:rPr lang="en-GB" dirty="0"/>
              <a:t>Enrichment difference (odds ratio)</a:t>
            </a:r>
          </a:p>
          <a:p>
            <a:pPr lvl="1"/>
            <a:r>
              <a:rPr lang="en-GB" dirty="0"/>
              <a:t>Mean quantitative difference</a:t>
            </a:r>
          </a:p>
          <a:p>
            <a:pPr lvl="1"/>
            <a:r>
              <a:rPr lang="en-GB" dirty="0"/>
              <a:t>Remember large differences are easier to obtain with small numbers of observations</a:t>
            </a:r>
          </a:p>
        </p:txBody>
      </p:sp>
    </p:spTree>
    <p:extLst>
      <p:ext uri="{BB962C8B-B14F-4D97-AF65-F5344CB8AC3E}">
        <p14:creationId xmlns:p14="http://schemas.microsoft.com/office/powerpoint/2010/main" val="187767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fontScale="90000"/>
          </a:bodyPr>
          <a:lstStyle/>
          <a:p>
            <a:r>
              <a:rPr lang="en-GB" dirty="0"/>
              <a:t>Tools for functional gene list analysis</a:t>
            </a:r>
          </a:p>
        </p:txBody>
      </p:sp>
      <p:sp>
        <p:nvSpPr>
          <p:cNvPr id="3" name="Content Placeholder 2"/>
          <p:cNvSpPr>
            <a:spLocks noGrp="1"/>
          </p:cNvSpPr>
          <p:nvPr>
            <p:ph idx="1"/>
          </p:nvPr>
        </p:nvSpPr>
        <p:spPr>
          <a:xfrm>
            <a:off x="1981200" y="1124745"/>
            <a:ext cx="8435280" cy="4525963"/>
          </a:xfrm>
        </p:spPr>
        <p:txBody>
          <a:bodyPr>
            <a:normAutofit/>
          </a:bodyPr>
          <a:lstStyle/>
          <a:p>
            <a:r>
              <a:rPr lang="en-US" sz="2400" dirty="0"/>
              <a:t>There are many different tools available, both free and commercial</a:t>
            </a:r>
          </a:p>
          <a:p>
            <a:endParaRPr lang="en-US" sz="2400" dirty="0"/>
          </a:p>
          <a:p>
            <a:r>
              <a:rPr lang="en-US" sz="2400" dirty="0"/>
              <a:t>Popular tools include: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45" y="4323679"/>
            <a:ext cx="3604940" cy="95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r="60959" b="89824"/>
          <a:stretch/>
        </p:blipFill>
        <p:spPr>
          <a:xfrm>
            <a:off x="3258092" y="2914929"/>
            <a:ext cx="4234568" cy="837329"/>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47" r="22553" b="74082"/>
          <a:stretch/>
        </p:blipFill>
        <p:spPr bwMode="auto">
          <a:xfrm>
            <a:off x="3912108" y="5307953"/>
            <a:ext cx="3604940" cy="11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a:stretch>
            <a:fillRect/>
          </a:stretch>
        </p:blipFill>
        <p:spPr>
          <a:xfrm>
            <a:off x="8458220" y="2828206"/>
            <a:ext cx="3048000" cy="8572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5394" y="5412339"/>
            <a:ext cx="1895475" cy="10001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1919" y="5339582"/>
            <a:ext cx="1181100" cy="12954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352" y="2867705"/>
            <a:ext cx="1905000" cy="13525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344" y="5430181"/>
            <a:ext cx="3441684" cy="917782"/>
          </a:xfrm>
          <a:prstGeom prst="rect">
            <a:avLst/>
          </a:prstGeom>
        </p:spPr>
      </p:pic>
      <p:pic>
        <p:nvPicPr>
          <p:cNvPr id="13" name="Picture 12"/>
          <p:cNvPicPr>
            <a:picLocks noChangeAspect="1"/>
          </p:cNvPicPr>
          <p:nvPr/>
        </p:nvPicPr>
        <p:blipFill>
          <a:blip r:embed="rId10"/>
          <a:stretch>
            <a:fillRect/>
          </a:stretch>
        </p:blipFill>
        <p:spPr>
          <a:xfrm>
            <a:off x="4807202" y="4323679"/>
            <a:ext cx="2743200" cy="885825"/>
          </a:xfrm>
          <a:prstGeom prst="rect">
            <a:avLst/>
          </a:prstGeom>
        </p:spPr>
      </p:pic>
      <p:pic>
        <p:nvPicPr>
          <p:cNvPr id="15" name="Picture 14"/>
          <p:cNvPicPr>
            <a:picLocks noChangeAspect="1"/>
          </p:cNvPicPr>
          <p:nvPr/>
        </p:nvPicPr>
        <p:blipFill>
          <a:blip r:embed="rId11"/>
          <a:stretch>
            <a:fillRect/>
          </a:stretch>
        </p:blipFill>
        <p:spPr>
          <a:xfrm>
            <a:off x="7923219" y="4156899"/>
            <a:ext cx="3869106" cy="987368"/>
          </a:xfrm>
          <a:prstGeom prst="rect">
            <a:avLst/>
          </a:prstGeom>
        </p:spPr>
      </p:pic>
    </p:spTree>
    <p:extLst>
      <p:ext uri="{BB962C8B-B14F-4D97-AF65-F5344CB8AC3E}">
        <p14:creationId xmlns:p14="http://schemas.microsoft.com/office/powerpoint/2010/main" val="3372009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40416" y="6093297"/>
            <a:ext cx="827584" cy="6193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Content Placeholder 2"/>
          <p:cNvSpPr>
            <a:spLocks noGrp="1"/>
          </p:cNvSpPr>
          <p:nvPr>
            <p:ph idx="1"/>
          </p:nvPr>
        </p:nvSpPr>
        <p:spPr>
          <a:xfrm>
            <a:off x="1981200" y="2384950"/>
            <a:ext cx="8229600" cy="4281339"/>
          </a:xfrm>
        </p:spPr>
        <p:txBody>
          <a:bodyPr>
            <a:normAutofit/>
          </a:bodyPr>
          <a:lstStyle/>
          <a:p>
            <a:r>
              <a:rPr lang="en-GB" dirty="0"/>
              <a:t>Categorical or ordered statistics</a:t>
            </a:r>
          </a:p>
          <a:p>
            <a:r>
              <a:rPr lang="en-GB" dirty="0"/>
              <a:t>Lots of additional options</a:t>
            </a:r>
          </a:p>
          <a:p>
            <a:r>
              <a:rPr lang="en-GB" dirty="0"/>
              <a:t>Wide species support</a:t>
            </a:r>
          </a:p>
          <a:p>
            <a:r>
              <a:rPr lang="en-GB" dirty="0"/>
              <a:t>Interesting presentation</a:t>
            </a:r>
          </a:p>
          <a:p>
            <a:pPr lvl="1"/>
            <a:r>
              <a:rPr lang="en-GB" dirty="0"/>
              <a:t>Doesn’t scale well to lots of hits</a:t>
            </a:r>
          </a:p>
          <a:p>
            <a:endParaRPr lang="en-GB" dirty="0"/>
          </a:p>
        </p:txBody>
      </p:sp>
      <p:pic>
        <p:nvPicPr>
          <p:cNvPr id="2" name="Picture 1"/>
          <p:cNvPicPr>
            <a:picLocks noChangeAspect="1"/>
          </p:cNvPicPr>
          <p:nvPr/>
        </p:nvPicPr>
        <p:blipFill>
          <a:blip r:embed="rId2"/>
          <a:stretch>
            <a:fillRect/>
          </a:stretch>
        </p:blipFill>
        <p:spPr>
          <a:xfrm>
            <a:off x="417229" y="0"/>
            <a:ext cx="11357542" cy="1773896"/>
          </a:xfrm>
          <a:prstGeom prst="rect">
            <a:avLst/>
          </a:prstGeom>
        </p:spPr>
      </p:pic>
    </p:spTree>
    <p:extLst>
      <p:ext uri="{BB962C8B-B14F-4D97-AF65-F5344CB8AC3E}">
        <p14:creationId xmlns:p14="http://schemas.microsoft.com/office/powerpoint/2010/main" val="2413284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20888"/>
            <a:ext cx="8229600" cy="3816425"/>
          </a:xfrm>
        </p:spPr>
        <p:txBody>
          <a:bodyPr>
            <a:normAutofit/>
          </a:bodyPr>
          <a:lstStyle/>
          <a:p>
            <a:r>
              <a:rPr lang="en-GB" sz="3100" dirty="0"/>
              <a:t>Categorical or Quantitative statistics</a:t>
            </a:r>
          </a:p>
          <a:p>
            <a:r>
              <a:rPr lang="en-GB" sz="3100" dirty="0"/>
              <a:t>Part of Gene Ontology Consortium</a:t>
            </a:r>
          </a:p>
          <a:p>
            <a:pPr lvl="1"/>
            <a:r>
              <a:rPr lang="en-GB" sz="2700" dirty="0"/>
              <a:t>Annotations are up to date</a:t>
            </a:r>
          </a:p>
          <a:p>
            <a:r>
              <a:rPr lang="en-GB" sz="3100" dirty="0"/>
              <a:t>Simple enrichment analysis</a:t>
            </a:r>
          </a:p>
          <a:p>
            <a:r>
              <a:rPr lang="en-GB" sz="3100" dirty="0"/>
              <a:t>Functional lists and categorical break down</a:t>
            </a:r>
          </a:p>
          <a:p>
            <a:endParaRPr lang="en-GB" sz="3100" dirty="0"/>
          </a:p>
          <a:p>
            <a:endParaRPr lang="en-GB" sz="2400" dirty="0"/>
          </a:p>
          <a:p>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548680"/>
            <a:ext cx="543332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956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Categorical or quantitative statistics</a:t>
            </a:r>
          </a:p>
          <a:p>
            <a:r>
              <a:rPr lang="en-GB" dirty="0"/>
              <a:t>Pathway focussed</a:t>
            </a:r>
          </a:p>
          <a:p>
            <a:r>
              <a:rPr lang="en-GB" dirty="0"/>
              <a:t>Simple submission interface (no custom background)</a:t>
            </a:r>
          </a:p>
          <a:p>
            <a:r>
              <a:rPr lang="en-GB" dirty="0"/>
              <a:t>Really nice visualisations</a:t>
            </a:r>
          </a:p>
        </p:txBody>
      </p:sp>
      <p:pic>
        <p:nvPicPr>
          <p:cNvPr id="4" name="Picture 3"/>
          <p:cNvPicPr>
            <a:picLocks noChangeAspect="1"/>
          </p:cNvPicPr>
          <p:nvPr/>
        </p:nvPicPr>
        <p:blipFill>
          <a:blip r:embed="rId2"/>
          <a:stretch>
            <a:fillRect/>
          </a:stretch>
        </p:blipFill>
        <p:spPr>
          <a:xfrm>
            <a:off x="911424" y="260648"/>
            <a:ext cx="3869106" cy="987368"/>
          </a:xfrm>
          <a:prstGeom prst="rect">
            <a:avLst/>
          </a:prstGeom>
        </p:spPr>
      </p:pic>
    </p:spTree>
    <p:extLst>
      <p:ext uri="{BB962C8B-B14F-4D97-AF65-F5344CB8AC3E}">
        <p14:creationId xmlns:p14="http://schemas.microsoft.com/office/powerpoint/2010/main" val="1644618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Categorical statistics</a:t>
            </a:r>
          </a:p>
          <a:p>
            <a:r>
              <a:rPr lang="en-GB" dirty="0"/>
              <a:t>Limited species support</a:t>
            </a:r>
          </a:p>
          <a:p>
            <a:r>
              <a:rPr lang="en-GB" dirty="0"/>
              <a:t>Allows custom backgrounds</a:t>
            </a:r>
          </a:p>
          <a:p>
            <a:r>
              <a:rPr lang="en-GB" dirty="0"/>
              <a:t>Uses </a:t>
            </a:r>
            <a:r>
              <a:rPr lang="en-GB" dirty="0" err="1"/>
              <a:t>PathwayCommons</a:t>
            </a:r>
            <a:r>
              <a:rPr lang="en-GB" dirty="0"/>
              <a:t> gene sets</a:t>
            </a:r>
          </a:p>
          <a:p>
            <a:r>
              <a:rPr lang="en-GB" dirty="0"/>
              <a:t>Innovative detection and presentation of artefacts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332656"/>
            <a:ext cx="3441684" cy="917782"/>
          </a:xfrm>
          <a:prstGeom prst="rect">
            <a:avLst/>
          </a:prstGeom>
        </p:spPr>
      </p:pic>
    </p:spTree>
    <p:extLst>
      <p:ext uri="{BB962C8B-B14F-4D97-AF65-F5344CB8AC3E}">
        <p14:creationId xmlns:p14="http://schemas.microsoft.com/office/powerpoint/2010/main" val="343915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Categorical Statistics</a:t>
            </a:r>
          </a:p>
          <a:p>
            <a:r>
              <a:rPr lang="en-GB" dirty="0"/>
              <a:t>Most popular system (mostly historic)</a:t>
            </a:r>
          </a:p>
          <a:p>
            <a:r>
              <a:rPr lang="en-GB" dirty="0"/>
              <a:t>Has been behind the latest annotation</a:t>
            </a:r>
          </a:p>
          <a:p>
            <a:pPr lvl="1"/>
            <a:r>
              <a:rPr lang="en-GB" dirty="0"/>
              <a:t>Was updated again, but now behind once more</a:t>
            </a:r>
          </a:p>
          <a:p>
            <a:r>
              <a:rPr lang="en-GB" dirty="0"/>
              <a:t>Lots of support for different IDs and Species</a:t>
            </a:r>
          </a:p>
          <a:p>
            <a:r>
              <a:rPr lang="en-GB" dirty="0"/>
              <a:t>Configurable gene sets</a:t>
            </a:r>
          </a:p>
          <a:p>
            <a:r>
              <a:rPr lang="en-GB" dirty="0"/>
              <a:t>Simple output presentation</a:t>
            </a: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r="60959" b="89824"/>
          <a:stretch/>
        </p:blipFill>
        <p:spPr>
          <a:xfrm>
            <a:off x="1631504" y="260648"/>
            <a:ext cx="5098252" cy="1008111"/>
          </a:xfrm>
          <a:prstGeom prst="rect">
            <a:avLst/>
          </a:prstGeom>
        </p:spPr>
      </p:pic>
    </p:spTree>
    <p:extLst>
      <p:ext uri="{BB962C8B-B14F-4D97-AF65-F5344CB8AC3E}">
        <p14:creationId xmlns:p14="http://schemas.microsoft.com/office/powerpoint/2010/main" val="1466487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1916832"/>
            <a:ext cx="10972800" cy="4525963"/>
          </a:xfrm>
        </p:spPr>
        <p:txBody>
          <a:bodyPr/>
          <a:lstStyle/>
          <a:p>
            <a:r>
              <a:rPr lang="en-GB" dirty="0"/>
              <a:t>Categorical Statistics</a:t>
            </a:r>
          </a:p>
          <a:p>
            <a:r>
              <a:rPr lang="en-GB" dirty="0"/>
              <a:t>Biggest selection of gene sets</a:t>
            </a:r>
          </a:p>
          <a:p>
            <a:r>
              <a:rPr lang="en-GB" dirty="0"/>
              <a:t>Simple interface, but limited options</a:t>
            </a:r>
          </a:p>
          <a:p>
            <a:pPr lvl="1"/>
            <a:r>
              <a:rPr lang="en-GB" dirty="0"/>
              <a:t>No species information</a:t>
            </a:r>
          </a:p>
          <a:p>
            <a:pPr lvl="1"/>
            <a:r>
              <a:rPr lang="en-GB" dirty="0"/>
              <a:t>No background list option</a:t>
            </a:r>
          </a:p>
          <a:p>
            <a:r>
              <a:rPr lang="en-GB" dirty="0"/>
              <a:t>Simple interactive visualisation</a:t>
            </a:r>
          </a:p>
          <a:p>
            <a:r>
              <a:rPr lang="en-GB" dirty="0"/>
              <a:t>Novel scoring scheme to rank hits</a:t>
            </a:r>
          </a:p>
        </p:txBody>
      </p:sp>
      <p:pic>
        <p:nvPicPr>
          <p:cNvPr id="4" name="Picture 3"/>
          <p:cNvPicPr>
            <a:picLocks noChangeAspect="1"/>
          </p:cNvPicPr>
          <p:nvPr/>
        </p:nvPicPr>
        <p:blipFill>
          <a:blip r:embed="rId2"/>
          <a:stretch>
            <a:fillRect/>
          </a:stretch>
        </p:blipFill>
        <p:spPr>
          <a:xfrm>
            <a:off x="1919536" y="188640"/>
            <a:ext cx="4608512" cy="1296144"/>
          </a:xfrm>
          <a:prstGeom prst="rect">
            <a:avLst/>
          </a:prstGeom>
        </p:spPr>
      </p:pic>
    </p:spTree>
    <p:extLst>
      <p:ext uri="{BB962C8B-B14F-4D97-AF65-F5344CB8AC3E}">
        <p14:creationId xmlns:p14="http://schemas.microsoft.com/office/powerpoint/2010/main" val="3070003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47" r="22553" b="74082"/>
          <a:stretch/>
        </p:blipFill>
        <p:spPr bwMode="auto">
          <a:xfrm>
            <a:off x="2800845" y="188640"/>
            <a:ext cx="6590310" cy="212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1981200" y="2852936"/>
            <a:ext cx="8229600" cy="3273228"/>
          </a:xfrm>
        </p:spPr>
        <p:txBody>
          <a:bodyPr/>
          <a:lstStyle/>
          <a:p>
            <a:r>
              <a:rPr lang="en-GB" dirty="0"/>
              <a:t>Categorical or ranked analysis</a:t>
            </a:r>
          </a:p>
          <a:p>
            <a:r>
              <a:rPr lang="en-GB" dirty="0"/>
              <a:t>Mostly GO gene list support</a:t>
            </a:r>
          </a:p>
          <a:p>
            <a:r>
              <a:rPr lang="en-GB" dirty="0"/>
              <a:t>Interesting visualisation options</a:t>
            </a:r>
          </a:p>
          <a:p>
            <a:endParaRPr lang="en-GB" dirty="0"/>
          </a:p>
        </p:txBody>
      </p:sp>
    </p:spTree>
    <p:extLst>
      <p:ext uri="{BB962C8B-B14F-4D97-AF65-F5344CB8AC3E}">
        <p14:creationId xmlns:p14="http://schemas.microsoft.com/office/powerpoint/2010/main" val="172745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95782"/>
            <a:ext cx="10972800" cy="1143000"/>
          </a:xfrm>
        </p:spPr>
        <p:txBody>
          <a:bodyPr>
            <a:normAutofit/>
          </a:bodyPr>
          <a:lstStyle/>
          <a:p>
            <a:r>
              <a:rPr lang="en-GB" dirty="0"/>
              <a:t>Gene summary sites are useful for single genes</a:t>
            </a:r>
          </a:p>
        </p:txBody>
      </p:sp>
      <p:pic>
        <p:nvPicPr>
          <p:cNvPr id="3" name="Picture 2"/>
          <p:cNvPicPr>
            <a:picLocks noChangeAspect="1"/>
          </p:cNvPicPr>
          <p:nvPr/>
        </p:nvPicPr>
        <p:blipFill>
          <a:blip r:embed="rId2"/>
          <a:stretch>
            <a:fillRect/>
          </a:stretch>
        </p:blipFill>
        <p:spPr>
          <a:xfrm>
            <a:off x="1847528" y="1628801"/>
            <a:ext cx="4066048" cy="4461917"/>
          </a:xfrm>
          <a:prstGeom prst="rect">
            <a:avLst/>
          </a:prstGeom>
        </p:spPr>
      </p:pic>
      <p:pic>
        <p:nvPicPr>
          <p:cNvPr id="4" name="Picture 3"/>
          <p:cNvPicPr>
            <a:picLocks noChangeAspect="1"/>
          </p:cNvPicPr>
          <p:nvPr/>
        </p:nvPicPr>
        <p:blipFill>
          <a:blip r:embed="rId3"/>
          <a:stretch>
            <a:fillRect/>
          </a:stretch>
        </p:blipFill>
        <p:spPr>
          <a:xfrm>
            <a:off x="6096000" y="1628801"/>
            <a:ext cx="3781224" cy="4378921"/>
          </a:xfrm>
          <a:prstGeom prst="rect">
            <a:avLst/>
          </a:prstGeom>
        </p:spPr>
      </p:pic>
      <p:pic>
        <p:nvPicPr>
          <p:cNvPr id="5" name="Picture 4"/>
          <p:cNvPicPr>
            <a:picLocks noChangeAspect="1"/>
          </p:cNvPicPr>
          <p:nvPr/>
        </p:nvPicPr>
        <p:blipFill>
          <a:blip r:embed="rId4"/>
          <a:stretch>
            <a:fillRect/>
          </a:stretch>
        </p:blipFill>
        <p:spPr>
          <a:xfrm>
            <a:off x="8328248" y="6078083"/>
            <a:ext cx="2339752" cy="779917"/>
          </a:xfrm>
          <a:prstGeom prst="rect">
            <a:avLst/>
          </a:prstGeom>
        </p:spPr>
      </p:pic>
      <p:pic>
        <p:nvPicPr>
          <p:cNvPr id="6" name="Picture 5">
            <a:extLst>
              <a:ext uri="{FF2B5EF4-FFF2-40B4-BE49-F238E27FC236}">
                <a16:creationId xmlns:a16="http://schemas.microsoft.com/office/drawing/2014/main" id="{A1F8125B-C763-403B-BBFB-F718DDFBD034}"/>
              </a:ext>
            </a:extLst>
          </p:cNvPr>
          <p:cNvPicPr>
            <a:picLocks noChangeAspect="1"/>
          </p:cNvPicPr>
          <p:nvPr/>
        </p:nvPicPr>
        <p:blipFill>
          <a:blip r:embed="rId5"/>
          <a:stretch>
            <a:fillRect/>
          </a:stretch>
        </p:blipFill>
        <p:spPr>
          <a:xfrm>
            <a:off x="1847528" y="6190876"/>
            <a:ext cx="2571750" cy="647700"/>
          </a:xfrm>
          <a:prstGeom prst="rect">
            <a:avLst/>
          </a:prstGeom>
        </p:spPr>
      </p:pic>
      <p:pic>
        <p:nvPicPr>
          <p:cNvPr id="7" name="Picture 6">
            <a:extLst>
              <a:ext uri="{FF2B5EF4-FFF2-40B4-BE49-F238E27FC236}">
                <a16:creationId xmlns:a16="http://schemas.microsoft.com/office/drawing/2014/main" id="{2D5D956F-EFCD-4891-BF72-9CAB6265976B}"/>
              </a:ext>
            </a:extLst>
          </p:cNvPr>
          <p:cNvPicPr>
            <a:picLocks noChangeAspect="1"/>
          </p:cNvPicPr>
          <p:nvPr/>
        </p:nvPicPr>
        <p:blipFill>
          <a:blip r:embed="rId6"/>
          <a:stretch>
            <a:fillRect/>
          </a:stretch>
        </p:blipFill>
        <p:spPr>
          <a:xfrm>
            <a:off x="0" y="5824568"/>
            <a:ext cx="1732002" cy="1014008"/>
          </a:xfrm>
          <a:prstGeom prst="rect">
            <a:avLst/>
          </a:prstGeom>
        </p:spPr>
      </p:pic>
    </p:spTree>
    <p:extLst>
      <p:ext uri="{BB962C8B-B14F-4D97-AF65-F5344CB8AC3E}">
        <p14:creationId xmlns:p14="http://schemas.microsoft.com/office/powerpoint/2010/main" val="3668554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GSEA</a:t>
            </a:r>
          </a:p>
        </p:txBody>
      </p:sp>
      <p:sp>
        <p:nvSpPr>
          <p:cNvPr id="3" name="Content Placeholder 2"/>
          <p:cNvSpPr>
            <a:spLocks noGrp="1"/>
          </p:cNvSpPr>
          <p:nvPr>
            <p:ph idx="1"/>
          </p:nvPr>
        </p:nvSpPr>
        <p:spPr>
          <a:xfrm>
            <a:off x="609600" y="1268760"/>
            <a:ext cx="10972800" cy="4525963"/>
          </a:xfrm>
        </p:spPr>
        <p:txBody>
          <a:bodyPr>
            <a:normAutofit/>
          </a:bodyPr>
          <a:lstStyle/>
          <a:p>
            <a:r>
              <a:rPr lang="en-GB" dirty="0"/>
              <a:t>Quantitative enrichment</a:t>
            </a:r>
          </a:p>
          <a:p>
            <a:r>
              <a:rPr lang="en-GB" dirty="0"/>
              <a:t>Designed for expression datasets</a:t>
            </a:r>
          </a:p>
          <a:p>
            <a:r>
              <a:rPr lang="en-GB" dirty="0"/>
              <a:t>Local application</a:t>
            </a:r>
          </a:p>
          <a:p>
            <a:r>
              <a:rPr lang="en-GB" dirty="0"/>
              <a:t>Imports tab delimited expression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116632"/>
            <a:ext cx="2458616" cy="1297260"/>
          </a:xfrm>
          <a:prstGeom prst="rect">
            <a:avLst/>
          </a:prstGeom>
        </p:spPr>
      </p:pic>
      <p:pic>
        <p:nvPicPr>
          <p:cNvPr id="2" name="Picture 1"/>
          <p:cNvPicPr>
            <a:picLocks noChangeAspect="1"/>
          </p:cNvPicPr>
          <p:nvPr/>
        </p:nvPicPr>
        <p:blipFill>
          <a:blip r:embed="rId3"/>
          <a:stretch>
            <a:fillRect/>
          </a:stretch>
        </p:blipFill>
        <p:spPr>
          <a:xfrm>
            <a:off x="5519937" y="4181259"/>
            <a:ext cx="4878735" cy="2469076"/>
          </a:xfrm>
          <a:prstGeom prst="rect">
            <a:avLst/>
          </a:prstGeom>
        </p:spPr>
      </p:pic>
      <p:pic>
        <p:nvPicPr>
          <p:cNvPr id="5" name="Picture 4"/>
          <p:cNvPicPr>
            <a:picLocks noChangeAspect="1"/>
          </p:cNvPicPr>
          <p:nvPr/>
        </p:nvPicPr>
        <p:blipFill>
          <a:blip r:embed="rId4"/>
          <a:stretch>
            <a:fillRect/>
          </a:stretch>
        </p:blipFill>
        <p:spPr>
          <a:xfrm>
            <a:off x="1775520" y="4291848"/>
            <a:ext cx="3673177" cy="2305505"/>
          </a:xfrm>
          <a:prstGeom prst="rect">
            <a:avLst/>
          </a:prstGeom>
        </p:spPr>
      </p:pic>
    </p:spTree>
    <p:extLst>
      <p:ext uri="{BB962C8B-B14F-4D97-AF65-F5344CB8AC3E}">
        <p14:creationId xmlns:p14="http://schemas.microsoft.com/office/powerpoint/2010/main" val="2446525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608168" y="1916832"/>
            <a:ext cx="3962400" cy="28003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188640"/>
            <a:ext cx="2458616" cy="1297260"/>
          </a:xfrm>
          <a:prstGeom prst="rect">
            <a:avLst/>
          </a:prstGeom>
        </p:spPr>
      </p:pic>
      <p:sp>
        <p:nvSpPr>
          <p:cNvPr id="8" name="Content Placeholder 7"/>
          <p:cNvSpPr>
            <a:spLocks noGrp="1"/>
          </p:cNvSpPr>
          <p:nvPr>
            <p:ph idx="1"/>
          </p:nvPr>
        </p:nvSpPr>
        <p:spPr>
          <a:xfrm>
            <a:off x="335360" y="1600201"/>
            <a:ext cx="6984776" cy="4525963"/>
          </a:xfrm>
        </p:spPr>
        <p:txBody>
          <a:bodyPr/>
          <a:lstStyle/>
          <a:p>
            <a:r>
              <a:rPr lang="en-GB" dirty="0"/>
              <a:t>Genes ranked based on correlation to annotation groups</a:t>
            </a:r>
          </a:p>
          <a:p>
            <a:r>
              <a:rPr lang="en-GB" dirty="0"/>
              <a:t>Genes from a gene set placed onto the ranked lists</a:t>
            </a:r>
          </a:p>
          <a:p>
            <a:r>
              <a:rPr lang="en-GB" dirty="0"/>
              <a:t>Look for sets where there is unusual grouping at the top or the bottom of the list </a:t>
            </a:r>
          </a:p>
        </p:txBody>
      </p:sp>
    </p:spTree>
    <p:extLst>
      <p:ext uri="{BB962C8B-B14F-4D97-AF65-F5344CB8AC3E}">
        <p14:creationId xmlns:p14="http://schemas.microsoft.com/office/powerpoint/2010/main" val="64729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0822" y="1806888"/>
            <a:ext cx="8583884" cy="1361454"/>
          </a:xfrm>
        </p:spPr>
        <p:txBody>
          <a:bodyPr/>
          <a:lstStyle/>
          <a:p>
            <a:r>
              <a:rPr lang="en-GB" dirty="0"/>
              <a:t>Quantitative enrichment of sequencing datasets</a:t>
            </a:r>
          </a:p>
          <a:p>
            <a:r>
              <a:rPr lang="en-GB" dirty="0"/>
              <a:t>Local Java application </a:t>
            </a:r>
          </a:p>
          <a:p>
            <a:pPr marL="0" indent="0">
              <a:buNone/>
            </a:pPr>
            <a:endParaRPr lang="en-GB" dirty="0"/>
          </a:p>
        </p:txBody>
      </p:sp>
      <p:pic>
        <p:nvPicPr>
          <p:cNvPr id="6" name="Picture 5"/>
          <p:cNvPicPr>
            <a:picLocks noChangeAspect="1"/>
          </p:cNvPicPr>
          <p:nvPr/>
        </p:nvPicPr>
        <p:blipFill>
          <a:blip r:embed="rId2"/>
          <a:stretch>
            <a:fillRect/>
          </a:stretch>
        </p:blipFill>
        <p:spPr>
          <a:xfrm>
            <a:off x="1838798" y="3645025"/>
            <a:ext cx="5848993" cy="3011585"/>
          </a:xfrm>
          <a:prstGeom prst="rect">
            <a:avLst/>
          </a:prstGeom>
        </p:spPr>
      </p:pic>
      <p:pic>
        <p:nvPicPr>
          <p:cNvPr id="8" name="Picture 7"/>
          <p:cNvPicPr>
            <a:picLocks noChangeAspect="1"/>
          </p:cNvPicPr>
          <p:nvPr/>
        </p:nvPicPr>
        <p:blipFill>
          <a:blip r:embed="rId3"/>
          <a:stretch>
            <a:fillRect/>
          </a:stretch>
        </p:blipFill>
        <p:spPr>
          <a:xfrm>
            <a:off x="1904282" y="332656"/>
            <a:ext cx="5272657" cy="1158826"/>
          </a:xfrm>
          <a:prstGeom prst="rect">
            <a:avLst/>
          </a:prstGeom>
        </p:spPr>
      </p:pic>
      <p:pic>
        <p:nvPicPr>
          <p:cNvPr id="11" name="Picture 10"/>
          <p:cNvPicPr>
            <a:picLocks noChangeAspect="1"/>
          </p:cNvPicPr>
          <p:nvPr/>
        </p:nvPicPr>
        <p:blipFill>
          <a:blip r:embed="rId4"/>
          <a:stretch>
            <a:fillRect/>
          </a:stretch>
        </p:blipFill>
        <p:spPr>
          <a:xfrm>
            <a:off x="7469210" y="2564904"/>
            <a:ext cx="2945496" cy="2934296"/>
          </a:xfrm>
          <a:prstGeom prst="rect">
            <a:avLst/>
          </a:prstGeom>
        </p:spPr>
      </p:pic>
    </p:spTree>
    <p:extLst>
      <p:ext uri="{BB962C8B-B14F-4D97-AF65-F5344CB8AC3E}">
        <p14:creationId xmlns:p14="http://schemas.microsoft.com/office/powerpoint/2010/main" val="525990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772" y="1772816"/>
            <a:ext cx="4104456" cy="3312368"/>
          </a:xfrm>
        </p:spPr>
        <p:txBody>
          <a:bodyPr anchor="ctr" anchorCtr="1">
            <a:normAutofit/>
          </a:bodyPr>
          <a:lstStyle/>
          <a:p>
            <a:pPr algn="ctr"/>
            <a:r>
              <a:rPr lang="en-GB" sz="8000" dirty="0"/>
              <a:t>Gene List Practical</a:t>
            </a:r>
          </a:p>
        </p:txBody>
      </p:sp>
    </p:spTree>
    <p:extLst>
      <p:ext uri="{BB962C8B-B14F-4D97-AF65-F5344CB8AC3E}">
        <p14:creationId xmlns:p14="http://schemas.microsoft.com/office/powerpoint/2010/main" val="334110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25760"/>
            <a:ext cx="11809312" cy="1143000"/>
          </a:xfrm>
        </p:spPr>
        <p:txBody>
          <a:bodyPr>
            <a:normAutofit fontScale="90000"/>
          </a:bodyPr>
          <a:lstStyle/>
          <a:p>
            <a:r>
              <a:rPr lang="en-GB" dirty="0"/>
              <a:t>Functional analysis relates hits to existing knowledge</a:t>
            </a:r>
          </a:p>
        </p:txBody>
      </p:sp>
      <p:sp>
        <p:nvSpPr>
          <p:cNvPr id="3" name="Content Placeholder 2"/>
          <p:cNvSpPr>
            <a:spLocks noGrp="1"/>
          </p:cNvSpPr>
          <p:nvPr>
            <p:ph idx="1"/>
          </p:nvPr>
        </p:nvSpPr>
        <p:spPr>
          <a:xfrm>
            <a:off x="1775520" y="1412776"/>
            <a:ext cx="8229600" cy="4641379"/>
          </a:xfrm>
        </p:spPr>
        <p:txBody>
          <a:bodyPr>
            <a:normAutofit/>
          </a:bodyPr>
          <a:lstStyle/>
          <a:p>
            <a:pPr marL="0" indent="0">
              <a:buNone/>
            </a:pPr>
            <a:r>
              <a:rPr lang="en-GB" dirty="0"/>
              <a:t>Advantages</a:t>
            </a:r>
            <a:r>
              <a:rPr lang="en-GB" sz="2400" dirty="0"/>
              <a:t>:</a:t>
            </a:r>
          </a:p>
          <a:p>
            <a:r>
              <a:rPr lang="en-GB" sz="2400" dirty="0"/>
              <a:t>Biological insight</a:t>
            </a:r>
          </a:p>
          <a:p>
            <a:r>
              <a:rPr lang="en-GB" sz="2400" dirty="0"/>
              <a:t>Validation of experiment</a:t>
            </a:r>
          </a:p>
          <a:p>
            <a:r>
              <a:rPr lang="en-GB" sz="2400" dirty="0"/>
              <a:t>Generate new hypotheses</a:t>
            </a:r>
          </a:p>
          <a:p>
            <a:endParaRPr lang="en-GB" sz="2400" dirty="0"/>
          </a:p>
          <a:p>
            <a:pPr marL="0" indent="0">
              <a:buNone/>
            </a:pPr>
            <a:r>
              <a:rPr lang="en-GB" dirty="0"/>
              <a:t>Limitations</a:t>
            </a:r>
            <a:r>
              <a:rPr lang="en-GB" sz="2400" dirty="0"/>
              <a:t>:</a:t>
            </a:r>
          </a:p>
          <a:p>
            <a:r>
              <a:rPr lang="en-GB" sz="2400" dirty="0"/>
              <a:t>You can only discover what is already known</a:t>
            </a:r>
          </a:p>
          <a:p>
            <a:pPr lvl="1"/>
            <a:r>
              <a:rPr lang="en-GB" sz="2000" dirty="0"/>
              <a:t>Novel functionality will be missing</a:t>
            </a:r>
          </a:p>
          <a:p>
            <a:pPr lvl="1"/>
            <a:r>
              <a:rPr lang="en-GB" sz="2000" dirty="0"/>
              <a:t>Existing annotations may be incorrect</a:t>
            </a:r>
          </a:p>
          <a:p>
            <a:pPr lvl="1"/>
            <a:r>
              <a:rPr lang="en-GB" sz="2000" dirty="0"/>
              <a:t>Many species are poorly supported</a:t>
            </a:r>
          </a:p>
          <a:p>
            <a:pPr marL="0" indent="0">
              <a:buNone/>
            </a:pPr>
            <a:endParaRPr lang="en-GB" sz="2400" dirty="0"/>
          </a:p>
          <a:p>
            <a:endParaRPr lang="en-GB" sz="2400" dirty="0"/>
          </a:p>
        </p:txBody>
      </p:sp>
    </p:spTree>
    <p:extLst>
      <p:ext uri="{BB962C8B-B14F-4D97-AF65-F5344CB8AC3E}">
        <p14:creationId xmlns:p14="http://schemas.microsoft.com/office/powerpoint/2010/main" val="24599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Most functional analysis starts from gene lists</a:t>
            </a:r>
          </a:p>
        </p:txBody>
      </p:sp>
      <p:sp>
        <p:nvSpPr>
          <p:cNvPr id="3" name="Content Placeholder 2"/>
          <p:cNvSpPr>
            <a:spLocks noGrp="1"/>
          </p:cNvSpPr>
          <p:nvPr>
            <p:ph idx="1"/>
          </p:nvPr>
        </p:nvSpPr>
        <p:spPr>
          <a:xfrm>
            <a:off x="1991544" y="1556792"/>
            <a:ext cx="6552728" cy="4823123"/>
          </a:xfrm>
        </p:spPr>
        <p:txBody>
          <a:bodyPr>
            <a:noAutofit/>
          </a:bodyPr>
          <a:lstStyle/>
          <a:p>
            <a:pPr algn="just"/>
            <a:r>
              <a:rPr lang="en-GB" sz="2800" dirty="0"/>
              <a:t>Many considerations</a:t>
            </a:r>
          </a:p>
          <a:p>
            <a:pPr lvl="1" algn="just"/>
            <a:r>
              <a:rPr lang="en-GB" sz="2400" dirty="0"/>
              <a:t>Other start points</a:t>
            </a:r>
          </a:p>
          <a:p>
            <a:pPr lvl="2" algn="just"/>
            <a:r>
              <a:rPr lang="en-GB" sz="1800" dirty="0"/>
              <a:t>Genomic positions</a:t>
            </a:r>
          </a:p>
          <a:p>
            <a:pPr lvl="2" algn="just"/>
            <a:r>
              <a:rPr lang="en-GB" sz="1800" dirty="0"/>
              <a:t>Transcripts / Proteins</a:t>
            </a:r>
          </a:p>
          <a:p>
            <a:pPr lvl="1" algn="just"/>
            <a:r>
              <a:rPr lang="en-GB" sz="2400" dirty="0"/>
              <a:t>Gene nomenclature</a:t>
            </a:r>
          </a:p>
          <a:p>
            <a:pPr lvl="1" algn="just"/>
            <a:r>
              <a:rPr lang="en-GB" sz="2400" dirty="0"/>
              <a:t>Annotation sources / versions</a:t>
            </a:r>
          </a:p>
          <a:p>
            <a:pPr algn="just"/>
            <a:endParaRPr lang="en-GB" sz="2800" dirty="0"/>
          </a:p>
          <a:p>
            <a:pPr algn="just"/>
            <a:r>
              <a:rPr lang="en-GB" sz="2800" dirty="0"/>
              <a:t>Types of list</a:t>
            </a:r>
          </a:p>
          <a:p>
            <a:pPr lvl="1" algn="just"/>
            <a:r>
              <a:rPr lang="en-GB" sz="2400" dirty="0"/>
              <a:t>Categorical (hit or not a hit)</a:t>
            </a:r>
          </a:p>
          <a:p>
            <a:pPr lvl="1" algn="just"/>
            <a:r>
              <a:rPr lang="en-GB" sz="2400" dirty="0"/>
              <a:t>Ordered</a:t>
            </a:r>
          </a:p>
          <a:p>
            <a:pPr lvl="1" algn="just"/>
            <a:r>
              <a:rPr lang="en-GB" sz="2400" dirty="0"/>
              <a:t>Quantitative</a:t>
            </a:r>
          </a:p>
        </p:txBody>
      </p:sp>
    </p:spTree>
    <p:extLst>
      <p:ext uri="{BB962C8B-B14F-4D97-AF65-F5344CB8AC3E}">
        <p14:creationId xmlns:p14="http://schemas.microsoft.com/office/powerpoint/2010/main" val="135619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856984" cy="1143000"/>
          </a:xfrm>
        </p:spPr>
        <p:txBody>
          <a:bodyPr>
            <a:noAutofit/>
          </a:bodyPr>
          <a:lstStyle/>
          <a:p>
            <a:r>
              <a:rPr lang="en-GB" sz="3600" dirty="0"/>
              <a:t>A functional gene set provides a group of genes with a common biological relationship</a:t>
            </a:r>
          </a:p>
        </p:txBody>
      </p:sp>
      <p:pic>
        <p:nvPicPr>
          <p:cNvPr id="4" name="Picture 3"/>
          <p:cNvPicPr>
            <a:picLocks noChangeAspect="1"/>
          </p:cNvPicPr>
          <p:nvPr/>
        </p:nvPicPr>
        <p:blipFill>
          <a:blip r:embed="rId2"/>
          <a:stretch>
            <a:fillRect/>
          </a:stretch>
        </p:blipFill>
        <p:spPr>
          <a:xfrm>
            <a:off x="1703512" y="3260597"/>
            <a:ext cx="8856984" cy="2944777"/>
          </a:xfrm>
          <a:prstGeom prst="rect">
            <a:avLst/>
          </a:prstGeom>
        </p:spPr>
      </p:pic>
      <p:sp>
        <p:nvSpPr>
          <p:cNvPr id="6" name="Rectangle 5"/>
          <p:cNvSpPr/>
          <p:nvPr/>
        </p:nvSpPr>
        <p:spPr>
          <a:xfrm>
            <a:off x="2351584" y="1700808"/>
            <a:ext cx="7200800" cy="1415772"/>
          </a:xfrm>
          <a:prstGeom prst="rect">
            <a:avLst/>
          </a:prstGeom>
        </p:spPr>
        <p:txBody>
          <a:bodyPr wrap="square">
            <a:spAutoFit/>
          </a:bodyPr>
          <a:lstStyle/>
          <a:p>
            <a:pPr algn="ctr"/>
            <a:r>
              <a:rPr lang="en-GB" sz="3200" dirty="0"/>
              <a:t>Germ-line stem cell division</a:t>
            </a:r>
          </a:p>
          <a:p>
            <a:pPr algn="ctr"/>
            <a:endParaRPr lang="en-GB" dirty="0"/>
          </a:p>
          <a:p>
            <a:pPr algn="ctr"/>
            <a:r>
              <a:rPr lang="en-GB" dirty="0"/>
              <a:t>The self-renewing division of a germline stem cell to produce a daughter stem cell and a daughter germ cell, which will divide to form the gametes.</a:t>
            </a:r>
          </a:p>
        </p:txBody>
      </p:sp>
    </p:spTree>
    <p:extLst>
      <p:ext uri="{BB962C8B-B14F-4D97-AF65-F5344CB8AC3E}">
        <p14:creationId xmlns:p14="http://schemas.microsoft.com/office/powerpoint/2010/main" val="228138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Functional analysis relates your hits to a set of pre-defined functional groups</a:t>
            </a:r>
          </a:p>
        </p:txBody>
      </p:sp>
      <p:sp>
        <p:nvSpPr>
          <p:cNvPr id="8" name="TextBox 7"/>
          <p:cNvSpPr txBox="1"/>
          <p:nvPr/>
        </p:nvSpPr>
        <p:spPr>
          <a:xfrm>
            <a:off x="2851099" y="2276872"/>
            <a:ext cx="7344816" cy="3970318"/>
          </a:xfrm>
          <a:prstGeom prst="rect">
            <a:avLst/>
          </a:prstGeom>
          <a:noFill/>
        </p:spPr>
        <p:txBody>
          <a:bodyPr wrap="square" numCol="3" rtlCol="0">
            <a:spAutoFit/>
          </a:bodyPr>
          <a:lstStyle/>
          <a:p>
            <a:r>
              <a:rPr lang="en-GB" sz="2800" dirty="0"/>
              <a:t>A4galt</a:t>
            </a:r>
          </a:p>
          <a:p>
            <a:r>
              <a:rPr lang="en-GB" sz="2800" dirty="0"/>
              <a:t>Atl1</a:t>
            </a:r>
          </a:p>
          <a:p>
            <a:r>
              <a:rPr lang="en-GB" sz="2800" dirty="0"/>
              <a:t>Cdk19</a:t>
            </a:r>
          </a:p>
          <a:p>
            <a:r>
              <a:rPr lang="en-GB" sz="2800" dirty="0" err="1"/>
              <a:t>Cdon</a:t>
            </a:r>
            <a:endParaRPr lang="en-GB" sz="2800" dirty="0"/>
          </a:p>
          <a:p>
            <a:r>
              <a:rPr lang="en-GB" sz="2800" dirty="0"/>
              <a:t>Cecr2</a:t>
            </a:r>
          </a:p>
          <a:p>
            <a:r>
              <a:rPr lang="en-GB" sz="2800" dirty="0"/>
              <a:t>Etv5</a:t>
            </a:r>
          </a:p>
          <a:p>
            <a:endParaRPr lang="en-GB" sz="2800" dirty="0"/>
          </a:p>
          <a:p>
            <a:endParaRPr lang="en-GB" sz="2800" dirty="0"/>
          </a:p>
          <a:p>
            <a:endParaRPr lang="en-GB" sz="2800" dirty="0"/>
          </a:p>
          <a:p>
            <a:r>
              <a:rPr lang="en-GB" sz="2800" dirty="0"/>
              <a:t>Flywch1</a:t>
            </a:r>
          </a:p>
          <a:p>
            <a:r>
              <a:rPr lang="en-GB" sz="2800" dirty="0"/>
              <a:t>Gnpda2</a:t>
            </a:r>
          </a:p>
          <a:p>
            <a:r>
              <a:rPr lang="en-GB" sz="2800" dirty="0"/>
              <a:t>Hoxc4</a:t>
            </a:r>
          </a:p>
          <a:p>
            <a:r>
              <a:rPr lang="en-GB" sz="2800" dirty="0"/>
              <a:t>Ing2</a:t>
            </a:r>
          </a:p>
          <a:p>
            <a:r>
              <a:rPr lang="en-GB" sz="2800" dirty="0"/>
              <a:t>Iigp1</a:t>
            </a:r>
          </a:p>
          <a:p>
            <a:r>
              <a:rPr lang="en-GB" sz="2800" dirty="0"/>
              <a:t>Map3k9</a:t>
            </a:r>
          </a:p>
          <a:p>
            <a:endParaRPr lang="en-GB" sz="2800" dirty="0"/>
          </a:p>
          <a:p>
            <a:endParaRPr lang="en-GB" sz="2800" dirty="0"/>
          </a:p>
          <a:p>
            <a:endParaRPr lang="en-GB" sz="2800" dirty="0"/>
          </a:p>
          <a:p>
            <a:r>
              <a:rPr lang="en-GB" sz="2800" dirty="0" err="1"/>
              <a:t>Mypop</a:t>
            </a:r>
            <a:endParaRPr lang="en-GB" sz="2800" dirty="0"/>
          </a:p>
          <a:p>
            <a:r>
              <a:rPr lang="en-GB" sz="2800" dirty="0"/>
              <a:t>Rnf6</a:t>
            </a:r>
          </a:p>
          <a:p>
            <a:r>
              <a:rPr lang="en-GB" sz="2800" dirty="0"/>
              <a:t>Serinc1</a:t>
            </a:r>
          </a:p>
          <a:p>
            <a:r>
              <a:rPr lang="en-GB" sz="2800" dirty="0"/>
              <a:t>Stra8</a:t>
            </a:r>
          </a:p>
          <a:p>
            <a:r>
              <a:rPr lang="en-GB" sz="2800" dirty="0"/>
              <a:t>Trp73</a:t>
            </a:r>
          </a:p>
          <a:p>
            <a:r>
              <a:rPr lang="en-GB" sz="2800" dirty="0"/>
              <a:t>Zbtb16</a:t>
            </a:r>
          </a:p>
        </p:txBody>
      </p:sp>
    </p:spTree>
    <p:extLst>
      <p:ext uri="{BB962C8B-B14F-4D97-AF65-F5344CB8AC3E}">
        <p14:creationId xmlns:p14="http://schemas.microsoft.com/office/powerpoint/2010/main" val="37667838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12742</TotalTime>
  <Words>1828</Words>
  <Application>Microsoft Office PowerPoint</Application>
  <PresentationFormat>Widescreen</PresentationFormat>
  <Paragraphs>478</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1_Office Theme</vt:lpstr>
      <vt:lpstr>Extracting Biological Information from Gene Lists</vt:lpstr>
      <vt:lpstr>Programme</vt:lpstr>
      <vt:lpstr>Standard Gene List Output</vt:lpstr>
      <vt:lpstr>Descriptions aren’t always informative</vt:lpstr>
      <vt:lpstr>Gene summary sites are useful for single genes</vt:lpstr>
      <vt:lpstr>Functional analysis relates hits to existing knowledge</vt:lpstr>
      <vt:lpstr>Most functional analysis starts from gene lists</vt:lpstr>
      <vt:lpstr>A functional gene set provides a group of genes with a common biological relationship</vt:lpstr>
      <vt:lpstr>Functional analysis relates your hits to a set of pre-defined functional groups</vt:lpstr>
      <vt:lpstr>Functional analysis relates your hits to a set of pre-defined functional groups</vt:lpstr>
      <vt:lpstr>Nothing is ever straight forward…</vt:lpstr>
      <vt:lpstr>There are many sources of functional gene lists</vt:lpstr>
      <vt:lpstr>Gene Ontology is a human curated functional database</vt:lpstr>
      <vt:lpstr>GO has three domains and a hierarchical structure</vt:lpstr>
      <vt:lpstr>Genes are placed into each domain as specifically as possible</vt:lpstr>
      <vt:lpstr>Annotations come with evidence</vt:lpstr>
      <vt:lpstr>Annotations come with evidence</vt:lpstr>
      <vt:lpstr>Annotations come with evidence</vt:lpstr>
      <vt:lpstr>Annotations come with evidence</vt:lpstr>
      <vt:lpstr>Pathway databases trace metabolic pathways and their regulation</vt:lpstr>
      <vt:lpstr>Protein Domain databases map out functional subdomains within proteins</vt:lpstr>
      <vt:lpstr>Transcription Factor databases group genes by the motifs in their promoters</vt:lpstr>
      <vt:lpstr>Co-expression databases group genes which are expressed together</vt:lpstr>
      <vt:lpstr>Interaction databases map out physical interactions between genes and their products </vt:lpstr>
      <vt:lpstr>Some databases collate gene sets from many different sources</vt:lpstr>
      <vt:lpstr>Testing for enriched gene sets</vt:lpstr>
      <vt:lpstr>There are two basic ways to test for enrichment</vt:lpstr>
      <vt:lpstr>Categorical Enrichment Analysis</vt:lpstr>
      <vt:lpstr>Categorical tests for enrichment </vt:lpstr>
      <vt:lpstr>Fisher’s Exact test</vt:lpstr>
      <vt:lpstr>Categorical tests are influenced by where you set the cutoff for “interesting” genes </vt:lpstr>
      <vt:lpstr>Categorical tests are influenced by where you set the cutoff for “interesting” genes </vt:lpstr>
      <vt:lpstr>Ordered, but not quantitative lists allow sequential categorical analysis</vt:lpstr>
      <vt:lpstr>Quantitative Enrichment Analysis</vt:lpstr>
      <vt:lpstr>Quantitative comparisons offer more power, if you have a suitable metric</vt:lpstr>
      <vt:lpstr>What kind of changes do we expect in an interesting category?</vt:lpstr>
      <vt:lpstr>What kind of changes do we expect in an interesting category?</vt:lpstr>
      <vt:lpstr>What kind of changes do we expect in an interesting category?</vt:lpstr>
      <vt:lpstr>Kolmogorov Smirnov</vt:lpstr>
      <vt:lpstr>Multiple testing correction</vt:lpstr>
      <vt:lpstr>What do we get back from an enrichment test?</vt:lpstr>
      <vt:lpstr>Tools for functional gene list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GSEA</vt:lpstr>
      <vt:lpstr>PowerPoint Presentation</vt:lpstr>
      <vt:lpstr>PowerPoint Presentation</vt:lpstr>
      <vt:lpstr>Gene List Practical</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Gene List Intro</dc:title>
  <dc:creator>Bhupinder Virk</dc:creator>
  <cp:lastModifiedBy>Simon Andrews</cp:lastModifiedBy>
  <cp:revision>401</cp:revision>
  <cp:lastPrinted>2016-08-16T09:59:13Z</cp:lastPrinted>
  <dcterms:created xsi:type="dcterms:W3CDTF">2015-04-21T08:12:50Z</dcterms:created>
  <dcterms:modified xsi:type="dcterms:W3CDTF">2023-01-23T08:17:23Z</dcterms:modified>
</cp:coreProperties>
</file>